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</p:sldIdLst>
  <p:sldSz cy="6858000" cx="9144000"/>
  <p:notesSz cx="6858000" cy="9144000"/>
  <p:embeddedFontLst>
    <p:embeddedFont>
      <p:font typeface="Merriweather Sans"/>
      <p:regular r:id="rId51"/>
      <p:bold r:id="rId52"/>
      <p:italic r:id="rId53"/>
      <p:boldItalic r:id="rId5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55" roundtripDataSignature="AMtx7mjEL6Xy+2SDt3YRcZqhkmWdFae2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font" Target="fonts/MerriweatherSans-regular.fntdata"/><Relationship Id="rId50" Type="http://schemas.openxmlformats.org/officeDocument/2006/relationships/slide" Target="slides/slide45.xml"/><Relationship Id="rId53" Type="http://schemas.openxmlformats.org/officeDocument/2006/relationships/font" Target="fonts/MerriweatherSans-italic.fntdata"/><Relationship Id="rId52" Type="http://schemas.openxmlformats.org/officeDocument/2006/relationships/font" Target="fonts/MerriweatherSans-bold.fntdata"/><Relationship Id="rId11" Type="http://schemas.openxmlformats.org/officeDocument/2006/relationships/slide" Target="slides/slide6.xml"/><Relationship Id="rId55" Type="http://customschemas.google.com/relationships/presentationmetadata" Target="metadata"/><Relationship Id="rId10" Type="http://schemas.openxmlformats.org/officeDocument/2006/relationships/slide" Target="slides/slide5.xml"/><Relationship Id="rId54" Type="http://schemas.openxmlformats.org/officeDocument/2006/relationships/font" Target="fonts/Merriweather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" name="Google Shape;19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9" name="Google Shape;149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5" name="Google Shape;195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6" name="Google Shape;226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" name="Google Shape;29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3" name="Google Shape;233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5" name="Google Shape;275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2" name="Google Shape;282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4" name="Google Shape;314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1" name="Google Shape;321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7" name="Google Shape;327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9" name="Google Shape;339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6" name="Google Shape;346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4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9" name="Google Shape;379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6" name="Google Shape;386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" name="Google Shape;3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4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3" name="Google Shape;393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4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0" name="Google Shape;400;p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7" name="Google Shape;407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4" name="Google Shape;414;p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5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21" name="Google Shape;421;p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47" name="Google Shape;447;p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54" name="Google Shape;454;p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5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89" name="Google Shape;489;p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5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0" name="Google Shape;500;p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5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7" name="Google Shape;507;p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8" name="Google Shape;48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5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14" name="Google Shape;514;p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5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21" name="Google Shape;521;p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5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28" name="Google Shape;528;p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5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35" name="Google Shape;535;p5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6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42" name="Google Shape;542;p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6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49" name="Google Shape;549;p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5" name="Google Shape;55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9" name="Google Shape;69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6" name="Google Shape;76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" type="tx">
  <p:cSld name="TITLE_AND_BODY">
    <p:bg>
      <p:bgPr>
        <a:solidFill>
          <a:srgbClr val="F4F4F4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3"/>
          <p:cNvSpPr txBox="1"/>
          <p:nvPr>
            <p:ph idx="12" type="sldNum"/>
          </p:nvPr>
        </p:nvSpPr>
        <p:spPr>
          <a:xfrm>
            <a:off x="6312016" y="5503577"/>
            <a:ext cx="241191" cy="24644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00" lIns="34300" spcFirstLastPara="1" rIns="34300" wrap="square" tIns="343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 2">
  <p:cSld name="TITLE_AND_BODY 2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4"/>
          <p:cNvSpPr txBox="1"/>
          <p:nvPr>
            <p:ph type="title"/>
          </p:nvPr>
        </p:nvSpPr>
        <p:spPr>
          <a:xfrm>
            <a:off x="311698" y="1302273"/>
            <a:ext cx="8520604" cy="5727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3" name="Google Shape;13;p64"/>
          <p:cNvSpPr txBox="1"/>
          <p:nvPr>
            <p:ph idx="1" type="body"/>
          </p:nvPr>
        </p:nvSpPr>
        <p:spPr>
          <a:xfrm>
            <a:off x="311698" y="2009723"/>
            <a:ext cx="8520604" cy="34164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9pPr>
          </a:lstStyle>
          <a:p/>
        </p:txBody>
      </p:sp>
      <p:sp>
        <p:nvSpPr>
          <p:cNvPr id="14" name="Google Shape;14;p64"/>
          <p:cNvSpPr txBox="1"/>
          <p:nvPr>
            <p:ph idx="12" type="sldNum"/>
          </p:nvPr>
        </p:nvSpPr>
        <p:spPr>
          <a:xfrm>
            <a:off x="8656106" y="5539438"/>
            <a:ext cx="365058" cy="3556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5"/>
          <p:cNvSpPr txBox="1"/>
          <p:nvPr>
            <p:ph idx="12" type="sldNum"/>
          </p:nvPr>
        </p:nvSpPr>
        <p:spPr>
          <a:xfrm>
            <a:off x="8305800" y="6324600"/>
            <a:ext cx="386662" cy="3752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>
              <a:solidFill>
                <a:srgbClr val="59595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2"/>
          <p:cNvSpPr txBox="1"/>
          <p:nvPr>
            <p:ph type="title"/>
          </p:nvPr>
        </p:nvSpPr>
        <p:spPr>
          <a:xfrm>
            <a:off x="311698" y="1302273"/>
            <a:ext cx="8520604" cy="5727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2"/>
          <p:cNvSpPr txBox="1"/>
          <p:nvPr>
            <p:ph idx="1" type="body"/>
          </p:nvPr>
        </p:nvSpPr>
        <p:spPr>
          <a:xfrm>
            <a:off x="311698" y="2009723"/>
            <a:ext cx="8520604" cy="34164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810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810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810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810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2"/>
          <p:cNvSpPr txBox="1"/>
          <p:nvPr>
            <p:ph idx="12" type="sldNum"/>
          </p:nvPr>
        </p:nvSpPr>
        <p:spPr>
          <a:xfrm>
            <a:off x="8656106" y="5539438"/>
            <a:ext cx="365058" cy="3556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2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8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0.jp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1.jp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3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1"/>
          <p:cNvGrpSpPr/>
          <p:nvPr/>
        </p:nvGrpSpPr>
        <p:grpSpPr>
          <a:xfrm>
            <a:off x="-289262" y="10925"/>
            <a:ext cx="2343619" cy="6836139"/>
            <a:chOff x="0" y="-1"/>
            <a:chExt cx="2343617" cy="6836138"/>
          </a:xfrm>
        </p:grpSpPr>
        <p:sp>
          <p:nvSpPr>
            <p:cNvPr id="22" name="Google Shape;22;p1"/>
            <p:cNvSpPr/>
            <p:nvPr/>
          </p:nvSpPr>
          <p:spPr>
            <a:xfrm>
              <a:off x="0" y="-1"/>
              <a:ext cx="2343612" cy="6836138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Georgia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23" name="Google Shape;23;p1"/>
            <p:cNvSpPr txBox="1"/>
            <p:nvPr/>
          </p:nvSpPr>
          <p:spPr>
            <a:xfrm>
              <a:off x="0" y="2716998"/>
              <a:ext cx="2343617" cy="1402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300" lIns="34300" spcFirstLastPara="1" rIns="34300" wrap="square" tIns="343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Georgia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Al-Farabi Kazakh National University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Georgia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4" name="Google Shape;24;p1"/>
          <p:cNvCxnSpPr/>
          <p:nvPr/>
        </p:nvCxnSpPr>
        <p:spPr>
          <a:xfrm>
            <a:off x="-5" y="2456434"/>
            <a:ext cx="9153547" cy="1"/>
          </a:xfrm>
          <a:prstGeom prst="straightConnector1">
            <a:avLst/>
          </a:prstGeom>
          <a:noFill/>
          <a:ln cap="flat" cmpd="sng" w="9525">
            <a:solidFill>
              <a:srgbClr val="B7B7B7">
                <a:alpha val="48627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1"/>
          <p:cNvSpPr txBox="1"/>
          <p:nvPr/>
        </p:nvSpPr>
        <p:spPr>
          <a:xfrm>
            <a:off x="2252692" y="1547696"/>
            <a:ext cx="6874896" cy="67710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Georgia"/>
              <a:buNone/>
            </a:pPr>
            <a:r>
              <a:rPr b="0" i="0" lang="en-US" sz="4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Су-электролитті баланс</a:t>
            </a:r>
            <a:endParaRPr b="0" i="0" sz="1200" u="none" cap="none" strike="noStrike"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descr="image1.png" id="26" name="Google Shape;2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3102" y="1215423"/>
            <a:ext cx="1227553" cy="10698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111" name="Google Shape;111;p26"/>
          <p:cNvSpPr txBox="1"/>
          <p:nvPr>
            <p:ph idx="4294967295" type="title"/>
          </p:nvPr>
        </p:nvSpPr>
        <p:spPr>
          <a:xfrm>
            <a:off x="-1" y="761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/>
              <a:t>Судың кірісі</a:t>
            </a:r>
            <a:endParaRPr b="1"/>
          </a:p>
        </p:txBody>
      </p:sp>
      <p:sp>
        <p:nvSpPr>
          <p:cNvPr id="112" name="Google Shape;112;p26"/>
          <p:cNvSpPr txBox="1"/>
          <p:nvPr>
            <p:ph idx="4294967295" type="body"/>
          </p:nvPr>
        </p:nvSpPr>
        <p:spPr>
          <a:xfrm>
            <a:off x="533400" y="1143000"/>
            <a:ext cx="84582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en-US" sz="3200">
                <a:solidFill>
                  <a:srgbClr val="000000"/>
                </a:solidFill>
              </a:rPr>
              <a:t>сұйықтық балансы - тең тәуліктік пайда мен шығынмен (тәулігіне 2500 мл)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t/>
            </a:r>
            <a:endParaRPr sz="3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b="1" lang="en-US" sz="3200">
                <a:solidFill>
                  <a:srgbClr val="000000"/>
                </a:solidFill>
              </a:rPr>
              <a:t>Екі көзден алынады: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t/>
            </a:r>
            <a:endParaRPr b="1" sz="3200">
              <a:solidFill>
                <a:srgbClr val="000000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Char char="✔"/>
            </a:pPr>
            <a:r>
              <a:rPr b="1" lang="en-US" sz="2000">
                <a:solidFill>
                  <a:srgbClr val="000000"/>
                </a:solidFill>
              </a:rPr>
              <a:t>алдын-ала жасалған су (тәулігіне 2300 мл)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 sz="2000">
                <a:solidFill>
                  <a:srgbClr val="000000"/>
                </a:solidFill>
              </a:rPr>
              <a:t>тамақпен (тәулігіне 700 мл) және сусынмен (тәулігіне 1600 мл) бірге тұтынылады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Char char="✔"/>
            </a:pPr>
            <a:r>
              <a:rPr b="1" lang="en-US" sz="2000">
                <a:solidFill>
                  <a:srgbClr val="000000"/>
                </a:solidFill>
              </a:rPr>
              <a:t>метаболикалық су (тәулігіне 200 мл)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 sz="2000">
                <a:solidFill>
                  <a:srgbClr val="000000"/>
                </a:solidFill>
              </a:rPr>
              <a:t>аэробты метаболизм мен дегидратация синтезінің жанама өнімі</a:t>
            </a:r>
            <a:endParaRPr b="1"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 sz="2000">
                <a:solidFill>
                  <a:srgbClr val="000000"/>
                </a:solidFill>
              </a:rPr>
              <a:t>C6H12O6 + 6O2 6CO2 + 6H2O</a:t>
            </a:r>
            <a:endParaRPr b="1" sz="2000">
              <a:solidFill>
                <a:srgbClr val="000000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sz="3200">
              <a:solidFill>
                <a:srgbClr val="000000"/>
              </a:solidFill>
            </a:endParaRPr>
          </a:p>
        </p:txBody>
      </p:sp>
      <p:cxnSp>
        <p:nvCxnSpPr>
          <p:cNvPr id="113" name="Google Shape;113;p26"/>
          <p:cNvCxnSpPr/>
          <p:nvPr/>
        </p:nvCxnSpPr>
        <p:spPr>
          <a:xfrm>
            <a:off x="5463397" y="6202392"/>
            <a:ext cx="8382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7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119" name="Google Shape;119;p27"/>
          <p:cNvSpPr txBox="1"/>
          <p:nvPr>
            <p:ph idx="4294967295" type="title"/>
          </p:nvPr>
        </p:nvSpPr>
        <p:spPr>
          <a:xfrm>
            <a:off x="-1" y="-1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lang="en-US" sz="4400"/>
              <a:t>Су шығыны</a:t>
            </a:r>
            <a:endParaRPr/>
          </a:p>
        </p:txBody>
      </p:sp>
      <p:sp>
        <p:nvSpPr>
          <p:cNvPr id="120" name="Google Shape;120;p27"/>
          <p:cNvSpPr txBox="1"/>
          <p:nvPr>
            <p:ph idx="4294967295" type="body"/>
          </p:nvPr>
        </p:nvSpPr>
        <p:spPr>
          <a:xfrm>
            <a:off x="838200" y="1066800"/>
            <a:ext cx="78486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судың айтарлықтай жоғалуы байқалады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t/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Тәулігіне 1500 мл зәрде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Тәулігіне 200 мл нәжісте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-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Тәулігіне 100 мл - демалып жатқан ересек адамның терлеуі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t/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судың сезілмейтін шығыны байқалмай қалады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Дем шығарылған ауада тәулігіне 300 мл</a:t>
            </a:r>
            <a:endParaRPr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Тәулігіне 400 мл тері транспирациясы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эпидермис арқылы диффузияланып, буланып кетеді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тері бездерінен шықпайды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шығындар қоршаған ортаға және белсенділікке байланысты айтарлықтай өзгереді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міндетті су жоғалту - бұл салыстырмалы түрде шешілмеген шешім</a:t>
            </a:r>
            <a:endParaRPr sz="259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9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дем шығарған ауа, терінің булануы, тер, нәжістің ылғалдылығы және зәрдің бөлінуі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126" name="Google Shape;126;p28"/>
          <p:cNvSpPr txBox="1"/>
          <p:nvPr>
            <p:ph idx="4294967295" type="title"/>
          </p:nvPr>
        </p:nvSpPr>
        <p:spPr>
          <a:xfrm>
            <a:off x="635000" y="0"/>
            <a:ext cx="7874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lang="en-US" sz="4400"/>
              <a:t>Сұйықтық Балансы </a:t>
            </a:r>
            <a:endParaRPr/>
          </a:p>
        </p:txBody>
      </p:sp>
      <p:sp>
        <p:nvSpPr>
          <p:cNvPr id="127" name="Google Shape;127;p28"/>
          <p:cNvSpPr txBox="1"/>
          <p:nvPr/>
        </p:nvSpPr>
        <p:spPr>
          <a:xfrm>
            <a:off x="502919" y="6172200"/>
            <a:ext cx="1661162" cy="4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Figure 24.2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l25693_24_02" id="128" name="Google Shape;128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2200" y="1316037"/>
            <a:ext cx="4368800" cy="5410201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8"/>
          <p:cNvSpPr txBox="1"/>
          <p:nvPr/>
        </p:nvSpPr>
        <p:spPr>
          <a:xfrm>
            <a:off x="3040857" y="918772"/>
            <a:ext cx="124284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Потребление 2500 мл/сут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8"/>
          <p:cNvSpPr txBox="1"/>
          <p:nvPr/>
        </p:nvSpPr>
        <p:spPr>
          <a:xfrm>
            <a:off x="4831476" y="888217"/>
            <a:ext cx="1448300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Выход 2500 мл/сут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8"/>
          <p:cNvSpPr txBox="1"/>
          <p:nvPr/>
        </p:nvSpPr>
        <p:spPr>
          <a:xfrm>
            <a:off x="3040857" y="2235200"/>
            <a:ext cx="124284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Метаболическая вода200 мл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8"/>
          <p:cNvSpPr txBox="1"/>
          <p:nvPr/>
        </p:nvSpPr>
        <p:spPr>
          <a:xfrm>
            <a:off x="4886053" y="2235200"/>
            <a:ext cx="90256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Экскременты200 мл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8"/>
          <p:cNvSpPr txBox="1"/>
          <p:nvPr/>
        </p:nvSpPr>
        <p:spPr>
          <a:xfrm>
            <a:off x="4675517" y="2723344"/>
            <a:ext cx="91497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Выдыхаемый воздух300 мл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8"/>
          <p:cNvSpPr txBox="1"/>
          <p:nvPr/>
        </p:nvSpPr>
        <p:spPr>
          <a:xfrm>
            <a:off x="4823799" y="3243262"/>
            <a:ext cx="96481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Кожныйтранспирация400 мл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8"/>
          <p:cNvSpPr txBox="1"/>
          <p:nvPr/>
        </p:nvSpPr>
        <p:spPr>
          <a:xfrm>
            <a:off x="4812712" y="3838575"/>
            <a:ext cx="852711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Пот 100 мл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8"/>
          <p:cNvSpPr txBox="1"/>
          <p:nvPr/>
        </p:nvSpPr>
        <p:spPr>
          <a:xfrm>
            <a:off x="4960920" y="4746625"/>
            <a:ext cx="55629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Моча1500 мл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8"/>
          <p:cNvSpPr txBox="1"/>
          <p:nvPr/>
        </p:nvSpPr>
        <p:spPr>
          <a:xfrm>
            <a:off x="3505182" y="4746625"/>
            <a:ext cx="55629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Пить1600 мл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8"/>
          <p:cNvSpPr txBox="1"/>
          <p:nvPr/>
        </p:nvSpPr>
        <p:spPr>
          <a:xfrm>
            <a:off x="3260785" y="2965648"/>
            <a:ext cx="747735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Еда700 мл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8"/>
          <p:cNvSpPr txBox="1"/>
          <p:nvPr/>
        </p:nvSpPr>
        <p:spPr>
          <a:xfrm rot="5400000">
            <a:off x="-2136918" y="3241306"/>
            <a:ext cx="4718686" cy="2024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Copyright © The McGraw-Hill Companies, Inc. Permission required for reproduction or display.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9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145" name="Google Shape;145;p29"/>
          <p:cNvSpPr txBox="1"/>
          <p:nvPr>
            <p:ph idx="4294967295" type="title"/>
          </p:nvPr>
        </p:nvSpPr>
        <p:spPr>
          <a:xfrm>
            <a:off x="-1" y="152400"/>
            <a:ext cx="914400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959"/>
              <a:t>Сұйықтық шығынының реттелуі</a:t>
            </a:r>
            <a:endParaRPr sz="3240"/>
          </a:p>
        </p:txBody>
      </p:sp>
      <p:sp>
        <p:nvSpPr>
          <p:cNvPr id="146" name="Google Shape;146;p29"/>
          <p:cNvSpPr txBox="1"/>
          <p:nvPr>
            <p:ph idx="4294967295" type="body"/>
          </p:nvPr>
        </p:nvSpPr>
        <p:spPr>
          <a:xfrm>
            <a:off x="533400" y="990600"/>
            <a:ext cx="8610600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220">
                <a:solidFill>
                  <a:srgbClr val="000000"/>
                </a:solidFill>
              </a:rPr>
              <a:t>шөлдеу негізінен сұйықтықты ішуді басқарады</a:t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b="1" lang="en-US" sz="2220">
                <a:solidFill>
                  <a:srgbClr val="000000"/>
                </a:solidFill>
              </a:rPr>
              <a:t>Сусыздандыру</a:t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қан мөлшері мен қан қысымын төмендетеді</a:t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қанның осмолярлығын жоғарылатады</a:t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b="1" lang="en-US" sz="2220">
                <a:solidFill>
                  <a:srgbClr val="000000"/>
                </a:solidFill>
              </a:rPr>
              <a:t>гипоталамустағы осморецепторлары</a:t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қан қысымы төмендеген кезде пайда болатын ангиотензин II-ге және жасушадан тыс сұйықтықтың осмолярлығының жоғарылауына жауап береді</a:t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осморецепторлар гипоталамуспен және ми қыртысымен өзара әрекеттеседі</a:t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гипоталамус антидиуретикалық гормон өндіріп шығарады</a:t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1800">
                <a:solidFill>
                  <a:srgbClr val="000000"/>
                </a:solidFill>
              </a:rPr>
              <a:t>су ресурстарын үнемдеуге ықпал етеді</a:t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b="1" lang="en-US" sz="2220">
                <a:solidFill>
                  <a:srgbClr val="000000"/>
                </a:solidFill>
              </a:rPr>
              <a:t>ми қыртысы  саналы аштық сезімін тудырады</a:t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220">
                <a:solidFill>
                  <a:srgbClr val="000000"/>
                </a:solidFill>
              </a:rPr>
              <a:t>плазмадағы осмолярлықтың 2-3% жоғарылауымен немесе 10-15% қан жоғалтуымен қарқынды шөлдеу</a:t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220">
                <a:solidFill>
                  <a:srgbClr val="000000"/>
                </a:solidFill>
              </a:rPr>
              <a:t>сілекей бөлінуі шөлдеумен тежеледі</a:t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220">
                <a:solidFill>
                  <a:srgbClr val="000000"/>
                </a:solidFill>
              </a:rPr>
              <a:t>Аштық орталығынан сілекей бездеріне симпатикалық сигналдар</a:t>
            </a:r>
            <a:endParaRPr b="1" sz="2220"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222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0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152" name="Google Shape;152;p30"/>
          <p:cNvSpPr txBox="1"/>
          <p:nvPr>
            <p:ph idx="4294967295" type="title"/>
          </p:nvPr>
        </p:nvSpPr>
        <p:spPr>
          <a:xfrm>
            <a:off x="-1" y="3047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Шөлді басу механизмдері</a:t>
            </a:r>
            <a:endParaRPr/>
          </a:p>
        </p:txBody>
      </p:sp>
      <p:sp>
        <p:nvSpPr>
          <p:cNvPr id="153" name="Google Shape;153;p30"/>
          <p:cNvSpPr txBox="1"/>
          <p:nvPr>
            <p:ph idx="4294967295" type="body"/>
          </p:nvPr>
        </p:nvSpPr>
        <p:spPr>
          <a:xfrm>
            <a:off x="533400" y="1211969"/>
            <a:ext cx="80772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220">
                <a:solidFill>
                  <a:srgbClr val="000000"/>
                </a:solidFill>
              </a:rPr>
              <a:t>ұзақ мерзімді шөл басу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ащы ішектен суды сіңіру қанның осмолярлығын төмендетеді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осморецепторлардың реакциясын тоқтатады, капиллярлық сүзілуге ​​ықпал етеді және сілекейді молырақ және сулы етеді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өзгерістердің күшіне енуі үшін кем дегенде 30 минут қажет</a:t>
            </a:r>
            <a:endParaRPr sz="2220"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220">
                <a:solidFill>
                  <a:srgbClr val="000000"/>
                </a:solidFill>
              </a:rPr>
              <a:t>қысқа мерзімді шөлді басу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Ауыз қуысын  салқындату және ылғалдандыру шөлді қандырады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асқазан мен аш ішектің кебуі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220">
                <a:solidFill>
                  <a:srgbClr val="000000"/>
                </a:solidFill>
              </a:rPr>
              <a:t>30-дан 45 минутқа дейін қанағаттану</a:t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220">
                <a:solidFill>
                  <a:srgbClr val="000000"/>
                </a:solidFill>
              </a:rPr>
              <a:t>мұның артынан су қанға сіңіп немесе шөлдеу қайта оралуы  керек</a:t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220">
                <a:solidFill>
                  <a:srgbClr val="000000"/>
                </a:solidFill>
              </a:rPr>
              <a:t>қысқа мерзімді реакция алкогольді шамадан тыс тұтынудың алдын алуға арналған</a:t>
            </a:r>
            <a:endParaRPr b="1" sz="2220"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2220"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2220"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222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1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159" name="Google Shape;159;p31"/>
          <p:cNvSpPr txBox="1"/>
          <p:nvPr/>
        </p:nvSpPr>
        <p:spPr>
          <a:xfrm>
            <a:off x="117613" y="32975"/>
            <a:ext cx="9631682" cy="523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Сусыздану,шөлдеу және  Регидратация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31"/>
          <p:cNvSpPr txBox="1"/>
          <p:nvPr/>
        </p:nvSpPr>
        <p:spPr>
          <a:xfrm>
            <a:off x="571182" y="5689600"/>
            <a:ext cx="1661161" cy="769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Рисунок 24.3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l25693_24_03" id="161" name="Google Shape;161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17775" y="710600"/>
            <a:ext cx="5124676" cy="6146177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1"/>
          <p:cNvSpPr txBox="1"/>
          <p:nvPr/>
        </p:nvSpPr>
        <p:spPr>
          <a:xfrm>
            <a:off x="4448175" y="1191671"/>
            <a:ext cx="911544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Обезвоживание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31"/>
          <p:cNvSpPr txBox="1"/>
          <p:nvPr/>
        </p:nvSpPr>
        <p:spPr>
          <a:xfrm>
            <a:off x="5659124" y="2183974"/>
            <a:ext cx="467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Ренин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1"/>
          <p:cNvSpPr txBox="1"/>
          <p:nvPr/>
        </p:nvSpPr>
        <p:spPr>
          <a:xfrm>
            <a:off x="5545455" y="2443802"/>
            <a:ext cx="893593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Ангиотензин II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31"/>
          <p:cNvSpPr/>
          <p:nvPr/>
        </p:nvSpPr>
        <p:spPr>
          <a:xfrm>
            <a:off x="5864225" y="5175250"/>
            <a:ext cx="57150" cy="441325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6" name="Google Shape;166;p31"/>
          <p:cNvCxnSpPr/>
          <p:nvPr/>
        </p:nvCxnSpPr>
        <p:spPr>
          <a:xfrm>
            <a:off x="5921374" y="5383212"/>
            <a:ext cx="39689" cy="1589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7" name="Google Shape;167;p31"/>
          <p:cNvSpPr/>
          <p:nvPr/>
        </p:nvSpPr>
        <p:spPr>
          <a:xfrm>
            <a:off x="5864225" y="5740400"/>
            <a:ext cx="57150" cy="439738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8" name="Google Shape;168;p31"/>
          <p:cNvCxnSpPr/>
          <p:nvPr/>
        </p:nvCxnSpPr>
        <p:spPr>
          <a:xfrm>
            <a:off x="5921374" y="5945187"/>
            <a:ext cx="39689" cy="1589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9" name="Google Shape;169;p31"/>
          <p:cNvSpPr txBox="1"/>
          <p:nvPr/>
        </p:nvSpPr>
        <p:spPr>
          <a:xfrm>
            <a:off x="2818574" y="2295525"/>
            <a:ext cx="6957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Обе</a:t>
            </a: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звоживани</a:t>
            </a: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31"/>
          <p:cNvSpPr txBox="1"/>
          <p:nvPr/>
        </p:nvSpPr>
        <p:spPr>
          <a:xfrm>
            <a:off x="2741612" y="4057650"/>
            <a:ext cx="439391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жажда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31"/>
          <p:cNvSpPr txBox="1"/>
          <p:nvPr/>
        </p:nvSpPr>
        <p:spPr>
          <a:xfrm>
            <a:off x="2671761" y="6002337"/>
            <a:ext cx="766763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Регидратация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31"/>
          <p:cNvSpPr txBox="1"/>
          <p:nvPr/>
        </p:nvSpPr>
        <p:spPr>
          <a:xfrm>
            <a:off x="3514397" y="1630362"/>
            <a:ext cx="8312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величилсяосмолярность крови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31"/>
          <p:cNvSpPr txBox="1"/>
          <p:nvPr/>
        </p:nvSpPr>
        <p:spPr>
          <a:xfrm>
            <a:off x="5683800" y="1363763"/>
            <a:ext cx="831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меньшенный</a:t>
            </a:r>
            <a:r>
              <a:rPr b="1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кровяное давле</a:t>
            </a: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</a:t>
            </a: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31"/>
          <p:cNvSpPr txBox="1"/>
          <p:nvPr/>
        </p:nvSpPr>
        <p:spPr>
          <a:xfrm>
            <a:off x="4570635" y="3137774"/>
            <a:ext cx="725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Ум</a:t>
            </a: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еньшенние саливации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31"/>
          <p:cNvSpPr txBox="1"/>
          <p:nvPr/>
        </p:nvSpPr>
        <p:spPr>
          <a:xfrm>
            <a:off x="3438525" y="2778125"/>
            <a:ext cx="10096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Стимулирует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Гипоталамический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осморецепторы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1"/>
          <p:cNvSpPr txBox="1"/>
          <p:nvPr/>
        </p:nvSpPr>
        <p:spPr>
          <a:xfrm>
            <a:off x="4609003" y="3757612"/>
            <a:ext cx="54892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Сухой рот?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31"/>
          <p:cNvSpPr txBox="1"/>
          <p:nvPr/>
        </p:nvSpPr>
        <p:spPr>
          <a:xfrm>
            <a:off x="4608408" y="4233862"/>
            <a:ext cx="46439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Чувствож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ажды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1"/>
          <p:cNvSpPr txBox="1"/>
          <p:nvPr/>
        </p:nvSpPr>
        <p:spPr>
          <a:xfrm>
            <a:off x="3592588" y="5453225"/>
            <a:ext cx="911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Ох</a:t>
            </a: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лаждает и увлаж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1"/>
          <p:cNvSpPr txBox="1"/>
          <p:nvPr/>
        </p:nvSpPr>
        <p:spPr>
          <a:xfrm>
            <a:off x="4645962" y="4751387"/>
            <a:ext cx="49247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Прием внутрь воды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31"/>
          <p:cNvSpPr txBox="1"/>
          <p:nvPr/>
        </p:nvSpPr>
        <p:spPr>
          <a:xfrm>
            <a:off x="4345602" y="5913437"/>
            <a:ext cx="107920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Регидратация в крови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31"/>
          <p:cNvSpPr txBox="1"/>
          <p:nvPr/>
        </p:nvSpPr>
        <p:spPr>
          <a:xfrm>
            <a:off x="5197544" y="5207000"/>
            <a:ext cx="69582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Растягивает желуд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1"/>
          <p:cNvSpPr txBox="1"/>
          <p:nvPr/>
        </p:nvSpPr>
        <p:spPr>
          <a:xfrm>
            <a:off x="5924941" y="5192712"/>
            <a:ext cx="560240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Кратковременное подавление жажды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1"/>
          <p:cNvSpPr txBox="1"/>
          <p:nvPr/>
        </p:nvSpPr>
        <p:spPr>
          <a:xfrm>
            <a:off x="5893366" y="5756275"/>
            <a:ext cx="6217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Длительное подавление жажды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31"/>
          <p:cNvSpPr txBox="1"/>
          <p:nvPr/>
        </p:nvSpPr>
        <p:spPr>
          <a:xfrm>
            <a:off x="2223770" y="815975"/>
            <a:ext cx="4718685" cy="177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Copyright © The McGraw-Hill Companies, Inc. Permission required for reproduction or display.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31"/>
          <p:cNvSpPr txBox="1"/>
          <p:nvPr/>
        </p:nvSpPr>
        <p:spPr>
          <a:xfrm>
            <a:off x="5387975" y="2757967"/>
            <a:ext cx="10096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Стимулирует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Гипоталамический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осморецепторы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2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191" name="Google Shape;191;p32"/>
          <p:cNvSpPr txBox="1"/>
          <p:nvPr>
            <p:ph idx="4294967295" type="title"/>
          </p:nvPr>
        </p:nvSpPr>
        <p:spPr>
          <a:xfrm>
            <a:off x="-1" y="0"/>
            <a:ext cx="9144002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/>
              <a:t>Су шығаруды реттеу</a:t>
            </a:r>
            <a:endParaRPr/>
          </a:p>
        </p:txBody>
      </p:sp>
      <p:sp>
        <p:nvSpPr>
          <p:cNvPr id="192" name="Google Shape;192;p32"/>
          <p:cNvSpPr txBox="1"/>
          <p:nvPr>
            <p:ph idx="4294967295" type="body"/>
          </p:nvPr>
        </p:nvSpPr>
        <p:spPr>
          <a:xfrm>
            <a:off x="228600" y="914400"/>
            <a:ext cx="86106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судың шығуын едәуір бақылаудың жалғыз әдісі – бұл зәрдің көлемінің өзгеруі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rgbClr val="000000"/>
                </a:solidFill>
              </a:rPr>
              <a:t>бүйрек суды немесе электролиттерді алмастыра алмайды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rgbClr val="000000"/>
                </a:solidFill>
              </a:rPr>
              <a:t>су мен электролиттер сіңгенше су мен электролиттердің жоғалтуының баяу жылдамдығы ғана</a:t>
            </a:r>
            <a:endParaRPr sz="2000">
              <a:solidFill>
                <a:srgbClr val="000000"/>
              </a:solidFill>
            </a:endParaRPr>
          </a:p>
          <a:p>
            <a:pPr indent="-215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</a:rPr>
              <a:t>механизмдер:</a:t>
            </a:r>
            <a:endParaRPr/>
          </a:p>
          <a:p>
            <a:pPr indent="-215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Na + реабсорбциясын реттеуге байланысты зәр көлемінің өзгеруі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Na + қайта сіңгенде немесе организмнен шығарылғанда, онымен бірге су шығады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AДГ  әсерінен зәр  концентрацияланады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AДГ  секрециясы дегидратацияға жауап ретінде гипоталамустық осморецепторлармен ынталандырылады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AДГ  жауап ретінде синтезделген аквапориндер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</a:rPr>
              <a:t>бүйрек жинайтын түтіктердегі мембраналық ақуыздар, олардың жұмысы суды бүйрек миына жіберу болып табылады, Na + әлі де организмнен шығарылады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су көлемінің төмендеуін және осмолярлықтың жоғарылауын баяулатады – зәрді концентрлейді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Қанның мөлшері мен қысымы өте жоғары болғанда немесе қанның осмолярлығы тым төмен болған кезде АДГ бөлінуі тежеледі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гипертонияны компенсациялаудың ең тиімді әдісі</a:t>
            </a:r>
            <a:endParaRPr sz="2000">
              <a:solidFill>
                <a:srgbClr val="000000"/>
              </a:solidFill>
            </a:endParaRPr>
          </a:p>
          <a:p>
            <a:pPr indent="-215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-215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3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198" name="Google Shape;198;p33"/>
          <p:cNvSpPr txBox="1"/>
          <p:nvPr>
            <p:ph idx="4294967295" type="title"/>
          </p:nvPr>
        </p:nvSpPr>
        <p:spPr>
          <a:xfrm>
            <a:off x="-1" y="65087"/>
            <a:ext cx="9144002" cy="762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АДГ секрециясы және әсері</a:t>
            </a:r>
            <a:endParaRPr/>
          </a:p>
        </p:txBody>
      </p:sp>
      <p:sp>
        <p:nvSpPr>
          <p:cNvPr id="199" name="Google Shape;199;p33"/>
          <p:cNvSpPr txBox="1"/>
          <p:nvPr/>
        </p:nvSpPr>
        <p:spPr>
          <a:xfrm>
            <a:off x="792729" y="5788303"/>
            <a:ext cx="1661162" cy="769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Рисунок 24.4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l25693_24_04" id="200" name="Google Shape;200;p33"/>
          <p:cNvPicPr preferRelativeResize="0"/>
          <p:nvPr/>
        </p:nvPicPr>
        <p:blipFill rotWithShape="1">
          <a:blip r:embed="rId3">
            <a:alphaModFix/>
          </a:blip>
          <a:srcRect b="0" l="0" r="0" t="529"/>
          <a:stretch/>
        </p:blipFill>
        <p:spPr>
          <a:xfrm>
            <a:off x="2590800" y="989012"/>
            <a:ext cx="3894138" cy="5705476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33"/>
          <p:cNvSpPr txBox="1"/>
          <p:nvPr/>
        </p:nvSpPr>
        <p:spPr>
          <a:xfrm>
            <a:off x="3603625" y="1327150"/>
            <a:ext cx="226529" cy="1449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33"/>
          <p:cNvSpPr txBox="1"/>
          <p:nvPr/>
        </p:nvSpPr>
        <p:spPr>
          <a:xfrm>
            <a:off x="3575685" y="1722437"/>
            <a:ext cx="1946125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Повышает осмолярность крови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33"/>
          <p:cNvSpPr txBox="1"/>
          <p:nvPr/>
        </p:nvSpPr>
        <p:spPr>
          <a:xfrm>
            <a:off x="3992880" y="1150937"/>
            <a:ext cx="1066801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Обезвоживание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3"/>
          <p:cNvSpPr txBox="1"/>
          <p:nvPr/>
        </p:nvSpPr>
        <p:spPr>
          <a:xfrm>
            <a:off x="4630737" y="1327150"/>
            <a:ext cx="203313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b="1" baseline="30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3"/>
          <p:cNvSpPr txBox="1"/>
          <p:nvPr/>
        </p:nvSpPr>
        <p:spPr>
          <a:xfrm>
            <a:off x="5141912" y="1327150"/>
            <a:ext cx="203313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b="1" baseline="30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33"/>
          <p:cNvSpPr txBox="1"/>
          <p:nvPr/>
        </p:nvSpPr>
        <p:spPr>
          <a:xfrm>
            <a:off x="3451374" y="4113384"/>
            <a:ext cx="1939290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Увеличивает реабсорбцию воды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33"/>
          <p:cNvSpPr txBox="1"/>
          <p:nvPr/>
        </p:nvSpPr>
        <p:spPr>
          <a:xfrm>
            <a:off x="2831333" y="3581400"/>
            <a:ext cx="469527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Жажда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33"/>
          <p:cNvSpPr txBox="1"/>
          <p:nvPr/>
        </p:nvSpPr>
        <p:spPr>
          <a:xfrm>
            <a:off x="2786442" y="1763193"/>
            <a:ext cx="539999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Контур отрицательной обратной связи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33"/>
          <p:cNvSpPr txBox="1"/>
          <p:nvPr/>
        </p:nvSpPr>
        <p:spPr>
          <a:xfrm>
            <a:off x="2805753" y="2810796"/>
            <a:ext cx="520688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Прием воды внутрь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33"/>
          <p:cNvSpPr txBox="1"/>
          <p:nvPr/>
        </p:nvSpPr>
        <p:spPr>
          <a:xfrm>
            <a:off x="3093721" y="4846637"/>
            <a:ext cx="100882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Уменьшает объем мочи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3"/>
          <p:cNvSpPr txBox="1"/>
          <p:nvPr/>
        </p:nvSpPr>
        <p:spPr>
          <a:xfrm>
            <a:off x="4822909" y="4846637"/>
            <a:ext cx="851366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Увеличивает соотношение Na+: H2O в моче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33"/>
          <p:cNvSpPr txBox="1"/>
          <p:nvPr/>
        </p:nvSpPr>
        <p:spPr>
          <a:xfrm>
            <a:off x="3676099" y="3384468"/>
            <a:ext cx="1594148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Стимулирует дистальных извитых канальцев и собирательной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33"/>
          <p:cNvSpPr txBox="1"/>
          <p:nvPr/>
        </p:nvSpPr>
        <p:spPr>
          <a:xfrm>
            <a:off x="3451374" y="2768519"/>
            <a:ext cx="2070436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Стимулирует задний гипофиз к высвобождению антидиуретического гормона (АдГ)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3"/>
          <p:cNvSpPr txBox="1"/>
          <p:nvPr/>
        </p:nvSpPr>
        <p:spPr>
          <a:xfrm>
            <a:off x="3758542" y="2157630"/>
            <a:ext cx="1390999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Стимулирует гипоталамические осморецепторы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3"/>
          <p:cNvSpPr txBox="1"/>
          <p:nvPr/>
        </p:nvSpPr>
        <p:spPr>
          <a:xfrm>
            <a:off x="4227512" y="1325562"/>
            <a:ext cx="226530" cy="1449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33"/>
          <p:cNvSpPr txBox="1"/>
          <p:nvPr/>
        </p:nvSpPr>
        <p:spPr>
          <a:xfrm>
            <a:off x="5737406" y="2365379"/>
            <a:ext cx="539999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Контур отрицательной обратной связи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4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222" name="Google Shape;222;p34"/>
          <p:cNvSpPr txBox="1"/>
          <p:nvPr>
            <p:ph idx="4294967295" type="title"/>
          </p:nvPr>
        </p:nvSpPr>
        <p:spPr>
          <a:xfrm>
            <a:off x="-1" y="0"/>
            <a:ext cx="9144002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Су балансының бұзылысы</a:t>
            </a:r>
            <a:endParaRPr/>
          </a:p>
        </p:txBody>
      </p:sp>
      <p:sp>
        <p:nvSpPr>
          <p:cNvPr id="223" name="Google Shape;223;p34"/>
          <p:cNvSpPr txBox="1"/>
          <p:nvPr>
            <p:ph idx="4294967295" type="body"/>
          </p:nvPr>
        </p:nvSpPr>
        <p:spPr>
          <a:xfrm>
            <a:off x="152400" y="914400"/>
            <a:ext cx="89916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i="1" lang="en-US" sz="2035">
                <a:solidFill>
                  <a:schemeClr val="dk1"/>
                </a:solidFill>
              </a:rPr>
              <a:t>егер сұйықтықтың жалпы көлемі, концентрациясы немесе бөлімдер арасында таралуы бұзылған болса, дене сұйықтық теңгерімсіздігінде болады</a:t>
            </a:r>
            <a:endParaRPr i="1" sz="2035">
              <a:solidFill>
                <a:schemeClr val="dk1"/>
              </a:solidFill>
            </a:endParaRPr>
          </a:p>
          <a:p>
            <a:pPr indent="-215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i="1" sz="2035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53">
                <a:solidFill>
                  <a:schemeClr val="dk1"/>
                </a:solidFill>
              </a:rPr>
              <a:t>сұйықтықтың жетіспеушілігі - сұйықтықтың шығуы ұзақ уақыт бойы тұтынудан асып түседі</a:t>
            </a:r>
            <a:endParaRPr sz="2053">
              <a:solidFill>
                <a:schemeClr val="dk1"/>
              </a:solidFill>
            </a:endParaRPr>
          </a:p>
          <a:p>
            <a:pPr indent="-215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53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53">
                <a:solidFill>
                  <a:schemeClr val="dk1"/>
                </a:solidFill>
              </a:rPr>
              <a:t>көлемнің азаюы (гиповолемия)</a:t>
            </a:r>
            <a:endParaRPr/>
          </a:p>
          <a:p>
            <a:pPr indent="-215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sz="2053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53">
                <a:solidFill>
                  <a:schemeClr val="dk1"/>
                </a:solidFill>
              </a:rPr>
              <a:t>су мен натрийдің пропорционалды мөлшері алмастырусыз жоғалған кезде пайда болады</a:t>
            </a:r>
            <a:endParaRPr sz="2053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53">
                <a:solidFill>
                  <a:schemeClr val="dk1"/>
                </a:solidFill>
              </a:rPr>
              <a:t>организмдегі судың жалпы мөлшері азаяды, бірақ осмолярлығы қалыпты болып қалады</a:t>
            </a:r>
            <a:endParaRPr sz="2053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i="1" lang="en-US" sz="2035">
                <a:solidFill>
                  <a:schemeClr val="dk1"/>
                </a:solidFill>
              </a:rPr>
              <a:t>қан кету, қатты күйік, созылмалы құсу немесе диарея</a:t>
            </a:r>
            <a:endParaRPr/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i="1" lang="en-US" sz="2035">
                <a:solidFill>
                  <a:schemeClr val="dk1"/>
                </a:solidFill>
              </a:rPr>
              <a:t>дегидратация (теріс су балансы)</a:t>
            </a:r>
            <a:endParaRPr/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i="1" lang="en-US" sz="2035">
                <a:solidFill>
                  <a:schemeClr val="dk1"/>
                </a:solidFill>
              </a:rPr>
              <a:t>дене натрийден гөрі суды едәуір көп алады</a:t>
            </a:r>
            <a:endParaRPr i="1" sz="2035">
              <a:solidFill>
                <a:schemeClr val="dk1"/>
              </a:solidFill>
            </a:endParaRPr>
          </a:p>
          <a:p>
            <a:pPr indent="-215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i="1" sz="2035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i="1" lang="en-US" sz="2035">
                <a:solidFill>
                  <a:schemeClr val="dk1"/>
                </a:solidFill>
              </a:rPr>
              <a:t>жалпы дене суы азаяды, осмолярлығы жоғарылайды</a:t>
            </a:r>
            <a:endParaRPr i="1" sz="2035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i="1" lang="en-US" sz="2035">
                <a:solidFill>
                  <a:schemeClr val="dk1"/>
                </a:solidFill>
              </a:rPr>
              <a:t>ауыз судың жетіспеушілігі, қант диабеті, AДГ гипосекрециясы (қант диабеті), қатты тершеңдік, диуретиктерді шамадан тыс қолдану</a:t>
            </a:r>
            <a:endParaRPr i="1" sz="2035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i="1" lang="en-US" sz="2035">
                <a:solidFill>
                  <a:schemeClr val="dk1"/>
                </a:solidFill>
              </a:rPr>
              <a:t>ересектерге қарағанда нәрестелер дегидратацияға бейім болады, метаболизмі жоғары болғандықтан, зәрдің жоғары шығарылуы қажет, жетілмеген бүйрек зәрді концентрациялай алмайды, дененің беткі қабаты мен массалық қатынасына байланысты</a:t>
            </a:r>
            <a:endParaRPr i="1" sz="2035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i="1" lang="en-US" sz="2035">
                <a:solidFill>
                  <a:schemeClr val="dk1"/>
                </a:solidFill>
              </a:rPr>
              <a:t>барлық сұйықтық бөлімдеріне әсер етеді (ICF, қан және тіндік сұйықтық)</a:t>
            </a:r>
            <a:endParaRPr/>
          </a:p>
          <a:p>
            <a:pPr indent="-342900" lvl="0" marL="3429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i="1" lang="en-US" sz="2035">
                <a:solidFill>
                  <a:schemeClr val="dk1"/>
                </a:solidFill>
              </a:rPr>
              <a:t>ең ауыр зардаптар:қан көлемінің жоғалуына байланысты қанайналым шокы, ми жасушаларының дегидратациясы салдарынан неврологиялық дисфункция, диареядан нәресте өлімі</a:t>
            </a:r>
            <a:endParaRPr i="1" sz="2035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5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229" name="Google Shape;229;p35"/>
          <p:cNvSpPr txBox="1"/>
          <p:nvPr>
            <p:ph idx="4294967295" type="title"/>
          </p:nvPr>
        </p:nvSpPr>
        <p:spPr>
          <a:xfrm>
            <a:off x="-1" y="228600"/>
            <a:ext cx="9144002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63"/>
              <a:t>Салқын ауа райындағы сұйықтық балансы</a:t>
            </a:r>
            <a:endParaRPr sz="2916"/>
          </a:p>
        </p:txBody>
      </p:sp>
      <p:sp>
        <p:nvSpPr>
          <p:cNvPr id="230" name="Google Shape;230;p35"/>
          <p:cNvSpPr txBox="1"/>
          <p:nvPr>
            <p:ph idx="4294967295" type="body"/>
          </p:nvPr>
        </p:nvSpPr>
        <p:spPr>
          <a:xfrm>
            <a:off x="460092" y="1279424"/>
            <a:ext cx="8382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дене теріні қан тамырларын тарылту арқылы қанды тереңірек айналдыруға мәжбүр етіп жылуды сақтайды</a:t>
            </a:r>
            <a:endParaRPr sz="222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қан қысымын жоғарылатады, бұл AДГ секрециясын тежеп, жүрекшелік натриуретикалық пептидтің секрециясын жоғарылатады</a:t>
            </a:r>
            <a:endParaRPr sz="222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несептің жоғарылауы және қан көлемінің төмендеуі</a:t>
            </a:r>
            <a:endParaRPr sz="222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салқын ауа құрғақ және қан көлемін азайту арқылы тыныс алу жолындағы судың жоғалуын арттырады</a:t>
            </a:r>
            <a:endParaRPr sz="222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салқын ауа-райында тыныс алу және зәр шығарудың жоғалуы қанның аз мөлшерін тудырады (гиповолемия)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жаттығу қаңқа бұлшықеттеріндегі тамырларды кеңейтеді</a:t>
            </a:r>
            <a:endParaRPr sz="222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денеде демалу үшін қанның жеткіліксіздігі әлсіздікке, шаршағыштыққа немесе естен тануға (гиповолемиялық шок) әкелуі мүмкін</a:t>
            </a:r>
            <a:endParaRPr sz="222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"/>
          <p:cNvSpPr/>
          <p:nvPr/>
        </p:nvSpPr>
        <p:spPr>
          <a:xfrm>
            <a:off x="-4175" y="2344559"/>
            <a:ext cx="9152350" cy="2168888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F4F4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rgbClr val="F4F4F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2" name="Google Shape;32;p2"/>
          <p:cNvSpPr txBox="1"/>
          <p:nvPr/>
        </p:nvSpPr>
        <p:spPr>
          <a:xfrm>
            <a:off x="2010003" y="2324525"/>
            <a:ext cx="4108576" cy="1692822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25" lIns="38125" spcFirstLastPara="1" rIns="38125" wrap="square" tIns="38125">
            <a:spAutoFit/>
          </a:bodyPr>
          <a:lstStyle/>
          <a:p>
            <a:pPr indent="-403278" lvl="0" marL="403278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4F4F4"/>
              </a:buClr>
              <a:buSzPts val="7000"/>
              <a:buFont typeface="Times New Roman"/>
              <a:buChar char="◆"/>
            </a:pPr>
            <a:r>
              <a:rPr b="1" i="0" lang="en-US" sz="7000" u="none" cap="none" strike="noStrike">
                <a:solidFill>
                  <a:srgbClr val="F4F4F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1бөлім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236" name="Google Shape;236;p36"/>
          <p:cNvSpPr txBox="1"/>
          <p:nvPr>
            <p:ph idx="4294967295" type="title"/>
          </p:nvPr>
        </p:nvSpPr>
        <p:spPr>
          <a:xfrm>
            <a:off x="-1" y="-1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16"/>
              <a:buNone/>
            </a:pPr>
            <a:r>
              <a:rPr b="1" lang="en-US" sz="3171"/>
              <a:t>Қатты тершеңдіктен сусызданудың болуы</a:t>
            </a:r>
            <a:endParaRPr sz="2916"/>
          </a:p>
        </p:txBody>
      </p:sp>
      <p:sp>
        <p:nvSpPr>
          <p:cNvPr id="237" name="Google Shape;237;p36"/>
          <p:cNvSpPr txBox="1"/>
          <p:nvPr>
            <p:ph idx="4294967295" type="body"/>
          </p:nvPr>
        </p:nvSpPr>
        <p:spPr>
          <a:xfrm>
            <a:off x="4648200" y="1295400"/>
            <a:ext cx="4495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rPr lang="en-US" sz="2086">
                <a:solidFill>
                  <a:srgbClr val="000000"/>
                </a:solidFill>
              </a:rPr>
              <a:t>1) терден судың жоғалуы</a:t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t/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rPr lang="en-US" sz="2086">
                <a:solidFill>
                  <a:srgbClr val="000000"/>
                </a:solidFill>
              </a:rPr>
              <a:t>2) капиллярлық сүзу нәтижесінде пайда болатын тер</a:t>
            </a:r>
            <a:endParaRPr/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t/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rPr lang="en-US" sz="2086">
                <a:solidFill>
                  <a:srgbClr val="000000"/>
                </a:solidFill>
              </a:rPr>
              <a:t>3) қан көлемі мен қысымның төмендеуі, осмолярлықтың жоғарылауы</a:t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t/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rPr lang="en-US" sz="2086">
                <a:solidFill>
                  <a:srgbClr val="000000"/>
                </a:solidFill>
              </a:rPr>
              <a:t>4) қан жоғалтудың орнын толтыру үшін тіндік сұйықтықты сіңіреді</a:t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t/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rPr lang="en-US" sz="2086">
                <a:solidFill>
                  <a:srgbClr val="000000"/>
                </a:solidFill>
              </a:rPr>
              <a:t>5) ICF-ден алынған интерстициалды сұйықтық</a:t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t/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rPr lang="en-US" sz="2086">
                <a:solidFill>
                  <a:srgbClr val="000000"/>
                </a:solidFill>
              </a:rPr>
              <a:t>6) үш бөлім де суды жоғалтады</a:t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t/>
            </a:r>
            <a:endParaRPr sz="2086">
              <a:solidFill>
                <a:srgbClr val="000000"/>
              </a:solidFill>
            </a:endParaRPr>
          </a:p>
          <a:p>
            <a:pPr indent="-429768" lvl="0" marL="4297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6"/>
              <a:buNone/>
            </a:pPr>
            <a:r>
              <a:rPr lang="en-US" sz="2086">
                <a:solidFill>
                  <a:srgbClr val="000000"/>
                </a:solidFill>
              </a:rPr>
              <a:t>7) тіндік сұйықтықтан 300 мл және МКФ-нан 700 мл</a:t>
            </a:r>
            <a:endParaRPr sz="2220"/>
          </a:p>
        </p:txBody>
      </p:sp>
      <p:pic>
        <p:nvPicPr>
          <p:cNvPr descr="sal25693_24_05" id="238" name="Google Shape;238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458912"/>
            <a:ext cx="3395663" cy="4772026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36"/>
          <p:cNvSpPr txBox="1"/>
          <p:nvPr/>
        </p:nvSpPr>
        <p:spPr>
          <a:xfrm>
            <a:off x="2703512" y="3094037"/>
            <a:ext cx="67958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Потовые железы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36"/>
          <p:cNvSpPr txBox="1"/>
          <p:nvPr/>
        </p:nvSpPr>
        <p:spPr>
          <a:xfrm>
            <a:off x="2703513" y="2609850"/>
            <a:ext cx="60780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Потовые поры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6"/>
          <p:cNvSpPr txBox="1"/>
          <p:nvPr/>
        </p:nvSpPr>
        <p:spPr>
          <a:xfrm>
            <a:off x="2703511" y="2419350"/>
            <a:ext cx="382377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Кожа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6"/>
          <p:cNvSpPr txBox="1"/>
          <p:nvPr/>
        </p:nvSpPr>
        <p:spPr>
          <a:xfrm>
            <a:off x="2347912" y="1941512"/>
            <a:ext cx="226530" cy="1449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6"/>
          <p:cNvSpPr txBox="1"/>
          <p:nvPr/>
        </p:nvSpPr>
        <p:spPr>
          <a:xfrm>
            <a:off x="1173162" y="4230687"/>
            <a:ext cx="127001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36"/>
          <p:cNvSpPr txBox="1"/>
          <p:nvPr/>
        </p:nvSpPr>
        <p:spPr>
          <a:xfrm>
            <a:off x="1336675" y="6092825"/>
            <a:ext cx="127000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36"/>
          <p:cNvSpPr txBox="1"/>
          <p:nvPr/>
        </p:nvSpPr>
        <p:spPr>
          <a:xfrm>
            <a:off x="2665412" y="6092825"/>
            <a:ext cx="127001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6"/>
          <p:cNvSpPr txBox="1"/>
          <p:nvPr/>
        </p:nvSpPr>
        <p:spPr>
          <a:xfrm>
            <a:off x="1638300" y="1470025"/>
            <a:ext cx="127000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6"/>
          <p:cNvSpPr txBox="1"/>
          <p:nvPr/>
        </p:nvSpPr>
        <p:spPr>
          <a:xfrm>
            <a:off x="2549525" y="4657725"/>
            <a:ext cx="127000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8" name="Google Shape;248;p36"/>
          <p:cNvCxnSpPr/>
          <p:nvPr/>
        </p:nvCxnSpPr>
        <p:spPr>
          <a:xfrm>
            <a:off x="2465387" y="2484437"/>
            <a:ext cx="212726" cy="1589"/>
          </a:xfrm>
          <a:prstGeom prst="straightConnector1">
            <a:avLst/>
          </a:prstGeom>
          <a:noFill/>
          <a:ln cap="flat" cmpd="sng" w="174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9" name="Google Shape;249;p36"/>
          <p:cNvCxnSpPr/>
          <p:nvPr/>
        </p:nvCxnSpPr>
        <p:spPr>
          <a:xfrm>
            <a:off x="2101850" y="2676525"/>
            <a:ext cx="576263" cy="0"/>
          </a:xfrm>
          <a:prstGeom prst="straightConnector1">
            <a:avLst/>
          </a:prstGeom>
          <a:noFill/>
          <a:ln cap="flat" cmpd="sng" w="174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0" name="Google Shape;250;p36"/>
          <p:cNvCxnSpPr/>
          <p:nvPr/>
        </p:nvCxnSpPr>
        <p:spPr>
          <a:xfrm>
            <a:off x="2166937" y="3159124"/>
            <a:ext cx="511176" cy="1589"/>
          </a:xfrm>
          <a:prstGeom prst="straightConnector1">
            <a:avLst/>
          </a:prstGeom>
          <a:noFill/>
          <a:ln cap="flat" cmpd="sng" w="174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1" name="Google Shape;251;p36"/>
          <p:cNvCxnSpPr/>
          <p:nvPr/>
        </p:nvCxnSpPr>
        <p:spPr>
          <a:xfrm>
            <a:off x="2457450" y="2479674"/>
            <a:ext cx="214313" cy="1589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2" name="Google Shape;252;p36"/>
          <p:cNvCxnSpPr/>
          <p:nvPr/>
        </p:nvCxnSpPr>
        <p:spPr>
          <a:xfrm>
            <a:off x="1847849" y="2449512"/>
            <a:ext cx="603251" cy="228601"/>
          </a:xfrm>
          <a:prstGeom prst="straightConnector1">
            <a:avLst/>
          </a:prstGeom>
          <a:noFill/>
          <a:ln cap="flat" cmpd="sng" w="174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3" name="Google Shape;253;p36"/>
          <p:cNvCxnSpPr/>
          <p:nvPr/>
        </p:nvCxnSpPr>
        <p:spPr>
          <a:xfrm>
            <a:off x="1839912" y="2441575"/>
            <a:ext cx="606426" cy="228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4" name="Google Shape;254;p36"/>
          <p:cNvCxnSpPr/>
          <p:nvPr/>
        </p:nvCxnSpPr>
        <p:spPr>
          <a:xfrm>
            <a:off x="2168525" y="3152774"/>
            <a:ext cx="503238" cy="1589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5" name="Google Shape;255;p36"/>
          <p:cNvCxnSpPr/>
          <p:nvPr/>
        </p:nvCxnSpPr>
        <p:spPr>
          <a:xfrm>
            <a:off x="2095499" y="2670175"/>
            <a:ext cx="576264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6" name="Google Shape;256;p36"/>
          <p:cNvCxnSpPr/>
          <p:nvPr/>
        </p:nvCxnSpPr>
        <p:spPr>
          <a:xfrm rot="10800000">
            <a:off x="1738312" y="4878387"/>
            <a:ext cx="211139" cy="171451"/>
          </a:xfrm>
          <a:prstGeom prst="straightConnector1">
            <a:avLst/>
          </a:prstGeom>
          <a:noFill/>
          <a:ln cap="flat" cmpd="sng" w="174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7" name="Google Shape;257;p36"/>
          <p:cNvCxnSpPr/>
          <p:nvPr/>
        </p:nvCxnSpPr>
        <p:spPr>
          <a:xfrm flipH="1">
            <a:off x="1619250" y="4878387"/>
            <a:ext cx="339726" cy="1588"/>
          </a:xfrm>
          <a:prstGeom prst="straightConnector1">
            <a:avLst/>
          </a:prstGeom>
          <a:noFill/>
          <a:ln cap="flat" cmpd="sng" w="174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8" name="Google Shape;258;p36"/>
          <p:cNvCxnSpPr/>
          <p:nvPr/>
        </p:nvCxnSpPr>
        <p:spPr>
          <a:xfrm rot="10800000">
            <a:off x="1743075" y="4872037"/>
            <a:ext cx="212726" cy="171451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9" name="Google Shape;259;p36"/>
          <p:cNvCxnSpPr/>
          <p:nvPr/>
        </p:nvCxnSpPr>
        <p:spPr>
          <a:xfrm flipH="1">
            <a:off x="1624012" y="4872037"/>
            <a:ext cx="341313" cy="1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0" name="Google Shape;260;p36"/>
          <p:cNvSpPr txBox="1"/>
          <p:nvPr/>
        </p:nvSpPr>
        <p:spPr>
          <a:xfrm>
            <a:off x="1781175" y="1457325"/>
            <a:ext cx="101123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Потеря воды (потоотделение)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36"/>
          <p:cNvSpPr txBox="1"/>
          <p:nvPr/>
        </p:nvSpPr>
        <p:spPr>
          <a:xfrm>
            <a:off x="1331912" y="1630362"/>
            <a:ext cx="226530" cy="1449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36"/>
          <p:cNvSpPr txBox="1"/>
          <p:nvPr/>
        </p:nvSpPr>
        <p:spPr>
          <a:xfrm>
            <a:off x="1104900" y="2454275"/>
            <a:ext cx="226529" cy="1449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36"/>
          <p:cNvSpPr txBox="1"/>
          <p:nvPr/>
        </p:nvSpPr>
        <p:spPr>
          <a:xfrm>
            <a:off x="450850" y="4808537"/>
            <a:ext cx="119274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Секреторные клетки потовой железы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36"/>
          <p:cNvSpPr txBox="1"/>
          <p:nvPr/>
        </p:nvSpPr>
        <p:spPr>
          <a:xfrm>
            <a:off x="2676525" y="4587875"/>
            <a:ext cx="1705527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Внутриклеточная жидкость диффундирует из клеток, чтобы заменить потерянную тканевую жидкость.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36"/>
          <p:cNvSpPr txBox="1"/>
          <p:nvPr/>
        </p:nvSpPr>
        <p:spPr>
          <a:xfrm>
            <a:off x="1905000" y="5153025"/>
            <a:ext cx="226529" cy="1449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36"/>
          <p:cNvSpPr txBox="1"/>
          <p:nvPr/>
        </p:nvSpPr>
        <p:spPr>
          <a:xfrm>
            <a:off x="1803400" y="5373687"/>
            <a:ext cx="226529" cy="1449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36"/>
          <p:cNvSpPr txBox="1"/>
          <p:nvPr/>
        </p:nvSpPr>
        <p:spPr>
          <a:xfrm>
            <a:off x="2424112" y="5718175"/>
            <a:ext cx="226530" cy="1449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6"/>
          <p:cNvSpPr txBox="1"/>
          <p:nvPr/>
        </p:nvSpPr>
        <p:spPr>
          <a:xfrm>
            <a:off x="3336925" y="5711825"/>
            <a:ext cx="226529" cy="1449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6"/>
          <p:cNvSpPr txBox="1"/>
          <p:nvPr/>
        </p:nvSpPr>
        <p:spPr>
          <a:xfrm>
            <a:off x="2801937" y="6088062"/>
            <a:ext cx="120671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Кровь поглощает тканевую жидкость, чтобы восполнить потерю.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36"/>
          <p:cNvSpPr txBox="1"/>
          <p:nvPr/>
        </p:nvSpPr>
        <p:spPr>
          <a:xfrm>
            <a:off x="1462087" y="6094412"/>
            <a:ext cx="108604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Объем крови и давление падают; осмолярность повышается.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36"/>
          <p:cNvSpPr txBox="1"/>
          <p:nvPr/>
        </p:nvSpPr>
        <p:spPr>
          <a:xfrm>
            <a:off x="75882" y="6396037"/>
            <a:ext cx="1661161" cy="36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Рисунок 24.5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6"/>
          <p:cNvSpPr txBox="1"/>
          <p:nvPr/>
        </p:nvSpPr>
        <p:spPr>
          <a:xfrm>
            <a:off x="1299127" y="4068544"/>
            <a:ext cx="1558925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Потовые железы производят потоотделение путем капиллярной фильтрации.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7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278" name="Google Shape;278;p37"/>
          <p:cNvSpPr txBox="1"/>
          <p:nvPr>
            <p:ph idx="4294967295" type="title"/>
          </p:nvPr>
        </p:nvSpPr>
        <p:spPr>
          <a:xfrm>
            <a:off x="-1" y="-1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Сұйықтықтың артық болуы</a:t>
            </a:r>
            <a:endParaRPr/>
          </a:p>
        </p:txBody>
      </p:sp>
      <p:sp>
        <p:nvSpPr>
          <p:cNvPr id="279" name="Google Shape;279;p37"/>
          <p:cNvSpPr txBox="1"/>
          <p:nvPr>
            <p:ph idx="4294967295" type="body"/>
          </p:nvPr>
        </p:nvSpPr>
        <p:spPr>
          <a:xfrm>
            <a:off x="533400" y="1050824"/>
            <a:ext cx="86106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артық сұйықтық - сұйықтықтың жетіспеушілігінен гөрі сирек кездеседі, өйткені бүйрек артық зәрді көп шығару арқылы өте көп мөлшерде өтейді.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бүйрек жеткіліксіздігі сұйықтықтың тоқырауына әкелуі мүмкін</a:t>
            </a:r>
            <a:endParaRPr sz="2220"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артық сұйықтықтың екі түрі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lang="en-US" sz="2220">
                <a:solidFill>
                  <a:srgbClr val="000000"/>
                </a:solidFill>
              </a:rPr>
              <a:t>артық көлем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Na + да, су да сақталады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EKF изотонды болып қалады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альдостеронның гиперсекрециясы немесе бүйрек жеткіліксіздігі салдарынан туындайды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lang="en-US" sz="2220">
                <a:solidFill>
                  <a:srgbClr val="000000"/>
                </a:solidFill>
              </a:rPr>
              <a:t>гипотоникалық гидратация (судың интоксикациясы) (оң су балансы)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Na + -дан көп су сақталады немесе сіңіріледі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EKF гипотонияға айналады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жасушалық ісінуді тудыруы мүмкін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өкпе және церебральды ісіну</a:t>
            </a:r>
            <a:endParaRPr sz="222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8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285" name="Google Shape;285;p38"/>
          <p:cNvSpPr txBox="1"/>
          <p:nvPr>
            <p:ph idx="4294967295" type="title"/>
          </p:nvPr>
        </p:nvSpPr>
        <p:spPr>
          <a:xfrm>
            <a:off x="-1" y="50800"/>
            <a:ext cx="914400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63"/>
              <a:t>Қан көлемі және сұйықтық қабылдау</a:t>
            </a:r>
            <a:endParaRPr sz="2916"/>
          </a:p>
        </p:txBody>
      </p:sp>
      <p:sp>
        <p:nvSpPr>
          <p:cNvPr id="286" name="Google Shape;286;p38"/>
          <p:cNvSpPr txBox="1"/>
          <p:nvPr>
            <p:ph idx="4294967295" type="body"/>
          </p:nvPr>
        </p:nvSpPr>
        <p:spPr>
          <a:xfrm>
            <a:off x="2577306" y="5175250"/>
            <a:ext cx="6056313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b="1" lang="en-US" sz="2590">
                <a:solidFill>
                  <a:srgbClr val="000000"/>
                </a:solidFill>
              </a:rPr>
              <a:t>Бүйрек сұйықтықты жаксы компенсациялайды, </a:t>
            </a:r>
            <a:endParaRPr sz="2220"/>
          </a:p>
        </p:txBody>
      </p:sp>
      <p:sp>
        <p:nvSpPr>
          <p:cNvPr id="287" name="Google Shape;287;p38"/>
          <p:cNvSpPr txBox="1"/>
          <p:nvPr/>
        </p:nvSpPr>
        <p:spPr>
          <a:xfrm>
            <a:off x="1112519" y="5029200"/>
            <a:ext cx="1661162" cy="769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Рисунок 24.6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l25693_24_06" id="288" name="Google Shape;288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5143" y="1126837"/>
            <a:ext cx="6056313" cy="3416301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38"/>
          <p:cNvSpPr txBox="1"/>
          <p:nvPr/>
        </p:nvSpPr>
        <p:spPr>
          <a:xfrm>
            <a:off x="1663700" y="1262062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8"/>
          <p:cNvSpPr txBox="1"/>
          <p:nvPr/>
        </p:nvSpPr>
        <p:spPr>
          <a:xfrm>
            <a:off x="1663700" y="1846262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8"/>
          <p:cNvSpPr txBox="1"/>
          <p:nvPr/>
        </p:nvSpPr>
        <p:spPr>
          <a:xfrm>
            <a:off x="1663700" y="2481262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8"/>
          <p:cNvSpPr txBox="1"/>
          <p:nvPr/>
        </p:nvSpPr>
        <p:spPr>
          <a:xfrm>
            <a:off x="1663700" y="3073400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38"/>
          <p:cNvSpPr txBox="1"/>
          <p:nvPr/>
        </p:nvSpPr>
        <p:spPr>
          <a:xfrm>
            <a:off x="1663700" y="3697287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8"/>
          <p:cNvSpPr txBox="1"/>
          <p:nvPr/>
        </p:nvSpPr>
        <p:spPr>
          <a:xfrm>
            <a:off x="1663700" y="4308475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38"/>
          <p:cNvSpPr txBox="1"/>
          <p:nvPr/>
        </p:nvSpPr>
        <p:spPr>
          <a:xfrm>
            <a:off x="1855787" y="4540250"/>
            <a:ext cx="127001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38"/>
          <p:cNvSpPr txBox="1"/>
          <p:nvPr/>
        </p:nvSpPr>
        <p:spPr>
          <a:xfrm rot="-5400000">
            <a:off x="570358" y="2787372"/>
            <a:ext cx="167203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Объем крови (L)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38"/>
          <p:cNvSpPr txBox="1"/>
          <p:nvPr/>
        </p:nvSpPr>
        <p:spPr>
          <a:xfrm>
            <a:off x="2619375" y="4540250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38"/>
          <p:cNvSpPr txBox="1"/>
          <p:nvPr/>
        </p:nvSpPr>
        <p:spPr>
          <a:xfrm>
            <a:off x="3365500" y="4540250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38"/>
          <p:cNvSpPr txBox="1"/>
          <p:nvPr/>
        </p:nvSpPr>
        <p:spPr>
          <a:xfrm>
            <a:off x="4081462" y="4540250"/>
            <a:ext cx="127001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38"/>
          <p:cNvSpPr txBox="1"/>
          <p:nvPr/>
        </p:nvSpPr>
        <p:spPr>
          <a:xfrm>
            <a:off x="4813300" y="4540250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8"/>
          <p:cNvSpPr txBox="1"/>
          <p:nvPr/>
        </p:nvSpPr>
        <p:spPr>
          <a:xfrm>
            <a:off x="5541962" y="4540250"/>
            <a:ext cx="127001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38"/>
          <p:cNvSpPr txBox="1"/>
          <p:nvPr/>
        </p:nvSpPr>
        <p:spPr>
          <a:xfrm>
            <a:off x="6272212" y="4540250"/>
            <a:ext cx="127001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38"/>
          <p:cNvSpPr txBox="1"/>
          <p:nvPr/>
        </p:nvSpPr>
        <p:spPr>
          <a:xfrm>
            <a:off x="6988175" y="4540250"/>
            <a:ext cx="127000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38"/>
          <p:cNvSpPr txBox="1"/>
          <p:nvPr/>
        </p:nvSpPr>
        <p:spPr>
          <a:xfrm>
            <a:off x="7732712" y="4540250"/>
            <a:ext cx="127001" cy="221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8"/>
          <p:cNvSpPr txBox="1"/>
          <p:nvPr/>
        </p:nvSpPr>
        <p:spPr>
          <a:xfrm>
            <a:off x="3949700" y="4784725"/>
            <a:ext cx="341047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Потребление жидкости (л / сут)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8"/>
          <p:cNvSpPr txBox="1"/>
          <p:nvPr/>
        </p:nvSpPr>
        <p:spPr>
          <a:xfrm>
            <a:off x="2165350" y="2344737"/>
            <a:ext cx="120015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Смерть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8"/>
          <p:cNvSpPr txBox="1"/>
          <p:nvPr/>
        </p:nvSpPr>
        <p:spPr>
          <a:xfrm>
            <a:off x="3143250" y="3903662"/>
            <a:ext cx="712788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Норма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8"/>
          <p:cNvSpPr txBox="1"/>
          <p:nvPr/>
        </p:nvSpPr>
        <p:spPr>
          <a:xfrm>
            <a:off x="1820614" y="3921533"/>
            <a:ext cx="109934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Опасность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38"/>
          <p:cNvSpPr txBox="1"/>
          <p:nvPr/>
        </p:nvSpPr>
        <p:spPr>
          <a:xfrm>
            <a:off x="2392362" y="1916112"/>
            <a:ext cx="168910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Гиповолемия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0" name="Google Shape;310;p38"/>
          <p:cNvCxnSpPr/>
          <p:nvPr/>
        </p:nvCxnSpPr>
        <p:spPr>
          <a:xfrm>
            <a:off x="2155825" y="2041524"/>
            <a:ext cx="161926" cy="1589"/>
          </a:xfrm>
          <a:prstGeom prst="straightConnector1">
            <a:avLst/>
          </a:prstGeom>
          <a:noFill/>
          <a:ln cap="flat" cmpd="sng" w="142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1" name="Google Shape;311;p38"/>
          <p:cNvSpPr txBox="1"/>
          <p:nvPr/>
        </p:nvSpPr>
        <p:spPr>
          <a:xfrm>
            <a:off x="5276850" y="3905250"/>
            <a:ext cx="140543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Диурез воды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9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317" name="Google Shape;317;p39"/>
          <p:cNvSpPr txBox="1"/>
          <p:nvPr>
            <p:ph idx="4294967295" type="title"/>
          </p:nvPr>
        </p:nvSpPr>
        <p:spPr>
          <a:xfrm>
            <a:off x="-1" y="304800"/>
            <a:ext cx="9144002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563"/>
              <a:t>Сұйықтықтың Секвестрациясы (жиналуы)</a:t>
            </a:r>
            <a:endParaRPr sz="2916"/>
          </a:p>
        </p:txBody>
      </p:sp>
      <p:sp>
        <p:nvSpPr>
          <p:cNvPr id="318" name="Google Shape;318;p39"/>
          <p:cNvSpPr txBox="1"/>
          <p:nvPr>
            <p:ph idx="4294967295" type="body"/>
          </p:nvPr>
        </p:nvSpPr>
        <p:spPr>
          <a:xfrm>
            <a:off x="457200" y="1447800"/>
            <a:ext cx="8382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сұйықтықтың жиналуы - белгілі бір жерде артық сұйықтық жиналатын жағдай</a:t>
            </a:r>
            <a:endParaRPr sz="222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жалпы дене суы қалыпты болуы мүмкін, бірақ айналымдағы қан көлемі қан айналымы шогын тудыратын деңгейге дейін төмендеуі мүмкін</a:t>
            </a:r>
            <a:endParaRPr sz="222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220">
                <a:solidFill>
                  <a:schemeClr val="dk1"/>
                </a:solidFill>
              </a:rPr>
              <a:t>ең көп таралған түрі: </a:t>
            </a:r>
            <a:endParaRPr sz="222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ісіну - тіндердің ісінуін тудыратын аралық кеңістіктердегі сұйықтықтың қалыптан тыс жиналуы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қан кету - сұйықтық секвестрінің тағы бір себебі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ұлпаларда жинақталған қан айналым үшін жоғалады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плевра эффузиясы - плевра кеңістігінде бірнеше литр сұйықтық жиналуы мүмкін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өкпенің кейбір инфекцияларынан туындаған</a:t>
            </a:r>
            <a:endParaRPr sz="222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0"/>
          <p:cNvSpPr/>
          <p:nvPr/>
        </p:nvSpPr>
        <p:spPr>
          <a:xfrm>
            <a:off x="-4175" y="2344559"/>
            <a:ext cx="9152350" cy="2168888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F4F4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rgbClr val="F4F4F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24" name="Google Shape;324;p40"/>
          <p:cNvSpPr txBox="1"/>
          <p:nvPr/>
        </p:nvSpPr>
        <p:spPr>
          <a:xfrm>
            <a:off x="2010003" y="2324525"/>
            <a:ext cx="6219597" cy="1692822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25" lIns="38125" spcFirstLastPara="1" rIns="38125" wrap="square" tIns="38125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0" u="none" cap="none" strike="noStrike">
                <a:solidFill>
                  <a:srgbClr val="F4F4F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II  бөлім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1"/>
          <p:cNvSpPr txBox="1"/>
          <p:nvPr>
            <p:ph type="title"/>
          </p:nvPr>
        </p:nvSpPr>
        <p:spPr>
          <a:xfrm>
            <a:off x="311698" y="273570"/>
            <a:ext cx="8520604" cy="572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916"/>
              <a:t>САБАҚ </a:t>
            </a:r>
            <a:r>
              <a:rPr lang="en-US" sz="2916"/>
              <a:t> НӘТИЖЕСІ</a:t>
            </a:r>
            <a:endParaRPr sz="2916"/>
          </a:p>
        </p:txBody>
      </p:sp>
      <p:sp>
        <p:nvSpPr>
          <p:cNvPr id="330" name="Google Shape;330;p41"/>
          <p:cNvSpPr txBox="1"/>
          <p:nvPr>
            <p:ph idx="1" type="body"/>
          </p:nvPr>
        </p:nvSpPr>
        <p:spPr>
          <a:xfrm>
            <a:off x="311698" y="1073096"/>
            <a:ext cx="8520604" cy="4387047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1" lang="en-US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Сабақ нәтижесінде сіздер білетін боласыздар: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t/>
            </a:r>
            <a:endParaRPr b="1"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1" lang="en-US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Натрий, калий, хлорид, кальций, магний және фосфаттардың физиологиялық рөлін сипаттаңыз;</a:t>
            </a:r>
            <a:endParaRPr/>
          </a:p>
          <a:p>
            <a:pPr indent="-215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1"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1" lang="en-US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Осы электролиттердің концентрациясын реттейтін гормоналды және бүйрек механизмдеріне сипаттама беріңіз;</a:t>
            </a:r>
            <a:endParaRPr/>
          </a:p>
          <a:p>
            <a:pPr indent="-215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1"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1" lang="en-US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әрбір электролиттің артық немесе жетіспеу мерзімін көрсетіңіз және осы теңгерімсіздіктердің салдарын сипаттаңыз.</a:t>
            </a:r>
            <a:endParaRPr b="1"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1" name="Google Shape;331;p41"/>
          <p:cNvSpPr/>
          <p:nvPr/>
        </p:nvSpPr>
        <p:spPr>
          <a:xfrm>
            <a:off x="386396" y="874668"/>
            <a:ext cx="6443282" cy="5705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F4F4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rgbClr val="F4F4F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332" name="Google Shape;332;p41"/>
          <p:cNvGrpSpPr/>
          <p:nvPr/>
        </p:nvGrpSpPr>
        <p:grpSpPr>
          <a:xfrm>
            <a:off x="-74260" y="6320117"/>
            <a:ext cx="9218261" cy="641047"/>
            <a:chOff x="-1" y="-2"/>
            <a:chExt cx="12248970" cy="755701"/>
          </a:xfrm>
        </p:grpSpPr>
        <p:sp>
          <p:nvSpPr>
            <p:cNvPr id="333" name="Google Shape;333;p41"/>
            <p:cNvSpPr/>
            <p:nvPr/>
          </p:nvSpPr>
          <p:spPr>
            <a:xfrm>
              <a:off x="2797115" y="18571"/>
              <a:ext cx="9451854" cy="684194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Trebuchet MS"/>
                <a:buNone/>
              </a:pPr>
              <a:r>
                <a:t/>
              </a:r>
              <a:endParaRPr b="0" i="0" sz="2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34" name="Google Shape;334;p41"/>
            <p:cNvSpPr/>
            <p:nvPr/>
          </p:nvSpPr>
          <p:spPr>
            <a:xfrm>
              <a:off x="58514" y="16860"/>
              <a:ext cx="2922819" cy="738839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Trebuchet MS"/>
                <a:buNone/>
              </a:pPr>
              <a:r>
                <a:t/>
              </a:r>
              <a:endParaRPr b="0" i="0" sz="2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descr="image1.png" id="335" name="Google Shape;335;p4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-1" y="-2"/>
              <a:ext cx="704327" cy="6138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36" name="Google Shape;336;p41"/>
            <p:cNvSpPr txBox="1"/>
            <p:nvPr/>
          </p:nvSpPr>
          <p:spPr>
            <a:xfrm>
              <a:off x="680790" y="153865"/>
              <a:ext cx="2254326" cy="4648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spAutoFit/>
            </a:bodyPr>
            <a:lstStyle/>
            <a:p>
              <a:pPr indent="0" lvl="0" marL="0" marR="0" rtl="0" algn="ctr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Georgia"/>
                <a:buNone/>
              </a:pPr>
              <a:r>
                <a:rPr b="0" i="0" lang="en-US" sz="1000" u="none" cap="none" strike="noStrike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Al-Farabi Kazakh National University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Georgia"/>
                <a:buNone/>
              </a:pPr>
              <a:r>
                <a:rPr b="0" i="0" lang="en-US" sz="1000" u="none" cap="none" strike="noStrike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DF9"/>
        </a:solidFill>
      </p:bgPr>
    </p:bg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42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342" name="Google Shape;342;p42"/>
          <p:cNvSpPr txBox="1"/>
          <p:nvPr>
            <p:ph idx="4294967295" type="title"/>
          </p:nvPr>
        </p:nvSpPr>
        <p:spPr>
          <a:xfrm>
            <a:off x="-1" y="0"/>
            <a:ext cx="9144002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Электролитті баланс</a:t>
            </a:r>
            <a:endParaRPr/>
          </a:p>
        </p:txBody>
      </p:sp>
      <p:sp>
        <p:nvSpPr>
          <p:cNvPr id="343" name="Google Shape;343;p42"/>
          <p:cNvSpPr txBox="1"/>
          <p:nvPr>
            <p:ph idx="4294967295" type="body"/>
          </p:nvPr>
        </p:nvSpPr>
        <p:spPr>
          <a:xfrm>
            <a:off x="381000" y="990600"/>
            <a:ext cx="8458200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0000"/>
                </a:solidFill>
              </a:rPr>
              <a:t>электролиттердің физиологиялық функциялары</a:t>
            </a:r>
            <a:endParaRPr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lang="en-US">
                <a:solidFill>
                  <a:srgbClr val="000000"/>
                </a:solidFill>
              </a:rPr>
              <a:t>химиялық реактивті және метаболизмге қатысады</a:t>
            </a:r>
            <a:endParaRPr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lang="en-US">
                <a:solidFill>
                  <a:srgbClr val="000000"/>
                </a:solidFill>
              </a:rPr>
              <a:t>жасуша мембраналарындағы электрлік потенциалды (заряд айырмашылығы) анықтау</a:t>
            </a:r>
            <a:endParaRPr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lang="en-US">
                <a:solidFill>
                  <a:srgbClr val="000000"/>
                </a:solidFill>
              </a:rPr>
              <a:t>дене сұйықтығының осмолярлығына қатты әсер етеді</a:t>
            </a:r>
            <a:endParaRPr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lang="en-US">
                <a:solidFill>
                  <a:srgbClr val="000000"/>
                </a:solidFill>
              </a:rPr>
              <a:t>организмдегі судың құрамы мен таралуына әсер етеді</a:t>
            </a:r>
            <a:endParaRPr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>
                <a:solidFill>
                  <a:srgbClr val="000000"/>
                </a:solidFill>
              </a:rPr>
              <a:t>негізгі катиондар</a:t>
            </a:r>
            <a:endParaRPr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0000"/>
                </a:solidFill>
              </a:rPr>
              <a:t>Na +, K +, Ca2 + және H +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>
                <a:solidFill>
                  <a:srgbClr val="000000"/>
                </a:solidFill>
              </a:rPr>
              <a:t>негізгі аниондар</a:t>
            </a:r>
            <a:endParaRPr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0000"/>
                </a:solidFill>
              </a:rPr>
              <a:t>Cl -, HCO3- (бикарбонат) және PO43-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0000"/>
                </a:solidFill>
              </a:rPr>
              <a:t>қан плазмасындағы электролиттер мен жасушаішілік концентрациясының үлкен айырмашылықтары бірдей осмолярлыққа ие (300 мосм / л)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000000"/>
                </a:solidFill>
              </a:rPr>
              <a:t>интерстициальды сұйықтықтағы концентрация қан плазмасындағы концентрациядан аз ғана ерекшеленеді</a:t>
            </a:r>
            <a:endParaRPr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3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349" name="Google Shape;349;p43"/>
          <p:cNvSpPr txBox="1"/>
          <p:nvPr>
            <p:ph idx="4294967295" type="title"/>
          </p:nvPr>
        </p:nvSpPr>
        <p:spPr>
          <a:xfrm>
            <a:off x="-1" y="6350"/>
            <a:ext cx="914400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3959"/>
              <a:t>Электролиттердің концентрациясы</a:t>
            </a:r>
            <a:endParaRPr sz="3240"/>
          </a:p>
        </p:txBody>
      </p:sp>
      <p:sp>
        <p:nvSpPr>
          <p:cNvPr id="350" name="Google Shape;350;p43"/>
          <p:cNvSpPr txBox="1"/>
          <p:nvPr/>
        </p:nvSpPr>
        <p:spPr>
          <a:xfrm>
            <a:off x="1238882" y="5607586"/>
            <a:ext cx="1661162" cy="769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Рисунок 24.7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l25693_24_07" id="351" name="Google Shape;351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35362" y="1023937"/>
            <a:ext cx="2062163" cy="5297488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43"/>
          <p:cNvSpPr txBox="1"/>
          <p:nvPr/>
        </p:nvSpPr>
        <p:spPr>
          <a:xfrm>
            <a:off x="3597275" y="1106487"/>
            <a:ext cx="182216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43"/>
          <p:cNvSpPr txBox="1"/>
          <p:nvPr/>
        </p:nvSpPr>
        <p:spPr>
          <a:xfrm>
            <a:off x="3960812" y="3328987"/>
            <a:ext cx="127001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43"/>
          <p:cNvSpPr txBox="1"/>
          <p:nvPr/>
        </p:nvSpPr>
        <p:spPr>
          <a:xfrm>
            <a:off x="4227512" y="1774825"/>
            <a:ext cx="182216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43"/>
          <p:cNvSpPr txBox="1"/>
          <p:nvPr/>
        </p:nvSpPr>
        <p:spPr>
          <a:xfrm>
            <a:off x="4587875" y="3303587"/>
            <a:ext cx="127000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43"/>
          <p:cNvSpPr txBox="1"/>
          <p:nvPr/>
        </p:nvSpPr>
        <p:spPr>
          <a:xfrm>
            <a:off x="4902200" y="3328987"/>
            <a:ext cx="127000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43"/>
          <p:cNvSpPr txBox="1"/>
          <p:nvPr/>
        </p:nvSpPr>
        <p:spPr>
          <a:xfrm>
            <a:off x="5238750" y="1498600"/>
            <a:ext cx="182216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43"/>
          <p:cNvSpPr txBox="1"/>
          <p:nvPr/>
        </p:nvSpPr>
        <p:spPr>
          <a:xfrm>
            <a:off x="3568700" y="3552825"/>
            <a:ext cx="1196116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(a) Плазма крови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43"/>
          <p:cNvSpPr txBox="1"/>
          <p:nvPr/>
        </p:nvSpPr>
        <p:spPr>
          <a:xfrm>
            <a:off x="3621087" y="6030912"/>
            <a:ext cx="127001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43"/>
          <p:cNvSpPr txBox="1"/>
          <p:nvPr/>
        </p:nvSpPr>
        <p:spPr>
          <a:xfrm>
            <a:off x="3911600" y="3848100"/>
            <a:ext cx="182216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43"/>
          <p:cNvSpPr txBox="1"/>
          <p:nvPr/>
        </p:nvSpPr>
        <p:spPr>
          <a:xfrm>
            <a:off x="4273550" y="6135687"/>
            <a:ext cx="127000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43"/>
          <p:cNvSpPr txBox="1"/>
          <p:nvPr/>
        </p:nvSpPr>
        <p:spPr>
          <a:xfrm>
            <a:off x="4551362" y="6170612"/>
            <a:ext cx="156767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43"/>
          <p:cNvSpPr txBox="1"/>
          <p:nvPr/>
        </p:nvSpPr>
        <p:spPr>
          <a:xfrm>
            <a:off x="4878387" y="5018087"/>
            <a:ext cx="127001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43"/>
          <p:cNvSpPr txBox="1"/>
          <p:nvPr/>
        </p:nvSpPr>
        <p:spPr>
          <a:xfrm>
            <a:off x="5238750" y="4297362"/>
            <a:ext cx="182216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43"/>
          <p:cNvSpPr txBox="1"/>
          <p:nvPr/>
        </p:nvSpPr>
        <p:spPr>
          <a:xfrm>
            <a:off x="4135437" y="6496050"/>
            <a:ext cx="390824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(mEq/L)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43"/>
          <p:cNvSpPr txBox="1"/>
          <p:nvPr/>
        </p:nvSpPr>
        <p:spPr>
          <a:xfrm>
            <a:off x="3568700" y="6607175"/>
            <a:ext cx="149405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(b) Внутриклеточная жидкость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7" name="Google Shape;367;p43"/>
          <p:cNvCxnSpPr/>
          <p:nvPr/>
        </p:nvCxnSpPr>
        <p:spPr>
          <a:xfrm flipH="1">
            <a:off x="3516312" y="6548437"/>
            <a:ext cx="563563" cy="158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8" name="Google Shape;368;p43"/>
          <p:cNvCxnSpPr/>
          <p:nvPr/>
        </p:nvCxnSpPr>
        <p:spPr>
          <a:xfrm flipH="1" rot="10800000">
            <a:off x="3513137" y="6516687"/>
            <a:ext cx="1589" cy="66676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9" name="Google Shape;369;p43"/>
          <p:cNvCxnSpPr/>
          <p:nvPr/>
        </p:nvCxnSpPr>
        <p:spPr>
          <a:xfrm>
            <a:off x="4518024" y="6548437"/>
            <a:ext cx="565151" cy="1589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0" name="Google Shape;370;p43"/>
          <p:cNvCxnSpPr/>
          <p:nvPr/>
        </p:nvCxnSpPr>
        <p:spPr>
          <a:xfrm flipH="1" rot="10800000">
            <a:off x="5086350" y="6516687"/>
            <a:ext cx="1588" cy="66676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1" name="Google Shape;371;p43"/>
          <p:cNvSpPr txBox="1"/>
          <p:nvPr/>
        </p:nvSpPr>
        <p:spPr>
          <a:xfrm>
            <a:off x="5062754" y="6389687"/>
            <a:ext cx="80208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Осмолярность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(mOsm/L)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43"/>
          <p:cNvSpPr txBox="1"/>
          <p:nvPr/>
        </p:nvSpPr>
        <p:spPr>
          <a:xfrm>
            <a:off x="3598862" y="6383337"/>
            <a:ext cx="182134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b="1" baseline="3000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43"/>
          <p:cNvSpPr txBox="1"/>
          <p:nvPr/>
        </p:nvSpPr>
        <p:spPr>
          <a:xfrm>
            <a:off x="3948112" y="6381750"/>
            <a:ext cx="127001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1" baseline="3000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43"/>
          <p:cNvSpPr txBox="1"/>
          <p:nvPr/>
        </p:nvSpPr>
        <p:spPr>
          <a:xfrm>
            <a:off x="4238625" y="6376987"/>
            <a:ext cx="151971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</a:t>
            </a:r>
            <a:r>
              <a:rPr b="1" baseline="3000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43"/>
          <p:cNvSpPr txBox="1"/>
          <p:nvPr/>
        </p:nvSpPr>
        <p:spPr>
          <a:xfrm>
            <a:off x="4545012" y="6391275"/>
            <a:ext cx="219804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</a:t>
            </a:r>
            <a:r>
              <a:rPr b="1" baseline="3000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43"/>
          <p:cNvSpPr txBox="1"/>
          <p:nvPr/>
        </p:nvSpPr>
        <p:spPr>
          <a:xfrm>
            <a:off x="4900612" y="6384925"/>
            <a:ext cx="127001" cy="1302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4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382" name="Google Shape;382;p44"/>
          <p:cNvSpPr txBox="1"/>
          <p:nvPr>
            <p:ph idx="4294967295" type="title"/>
          </p:nvPr>
        </p:nvSpPr>
        <p:spPr>
          <a:xfrm>
            <a:off x="-1" y="0"/>
            <a:ext cx="9144002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Натрий-Функциясы</a:t>
            </a:r>
            <a:endParaRPr/>
          </a:p>
        </p:txBody>
      </p:sp>
      <p:sp>
        <p:nvSpPr>
          <p:cNvPr id="383" name="Google Shape;383;p44"/>
          <p:cNvSpPr txBox="1"/>
          <p:nvPr>
            <p:ph idx="4294967295" type="body"/>
          </p:nvPr>
        </p:nvSpPr>
        <p:spPr>
          <a:xfrm>
            <a:off x="533400" y="838200"/>
            <a:ext cx="83820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Натрий - тыныштық мембрана потенциалына жауап беретін негізгі иондар</a:t>
            </a:r>
            <a:endParaRPr sz="204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Мембрана қақпасы арқылы натрий ағыны деполяризациядағы маңызды оқиға болып табылады, бұл жүйке мен бұлшықеттің жұмысына негіз болады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ЭКФ-тегі негізгі катион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натрий тұздары жасушадан тыс сұйықтықтың осмолярлығының 90-95% құрайды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жалпы дене суы мен сұйықтық бөліктері арасындағы судың таралуын анықтауда ең маңызды еріген зат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Na + градиенті - глюкоза, калий және кальций сияқты басқа еріген заттарды тасымалдау үшін әлеуетті энергия көзі</a:t>
            </a:r>
            <a:endParaRPr sz="204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Сорғы Na + - K +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жасушаішілік Na + жасушадан тыс K + алмасу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дененің жылуын тудырады</a:t>
            </a:r>
            <a:endParaRPr sz="204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NaHCO3 жасушадан тыс сұйықтықтағы рН буферінде маңызды рөл атқарады</a:t>
            </a:r>
            <a:endParaRPr sz="204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5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389" name="Google Shape;389;p45"/>
          <p:cNvSpPr txBox="1"/>
          <p:nvPr>
            <p:ph idx="4294967295" type="title"/>
          </p:nvPr>
        </p:nvSpPr>
        <p:spPr>
          <a:xfrm>
            <a:off x="-1" y="0"/>
            <a:ext cx="9144002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Натрий-Гомеостаз</a:t>
            </a:r>
            <a:endParaRPr/>
          </a:p>
        </p:txBody>
      </p:sp>
      <p:sp>
        <p:nvSpPr>
          <p:cNvPr id="390" name="Google Shape;390;p45"/>
          <p:cNvSpPr txBox="1"/>
          <p:nvPr>
            <p:ph idx="4294967295" type="body"/>
          </p:nvPr>
        </p:nvSpPr>
        <p:spPr>
          <a:xfrm>
            <a:off x="395536" y="990600"/>
            <a:ext cx="8352928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ересек адамға тәулігіне шамамен 0,5 г натрий қажет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әдеттегі американдық диета күніне 3-7 г құрайды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басты алаңдаушылық - бұл натрийдің артық мөлшерін жою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натрий концентрациясы:</a:t>
            </a:r>
            <a:endParaRPr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альдостерон - «тұзды сақтау гормоны»</a:t>
            </a:r>
            <a:endParaRPr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натрийдің шығарылуын реттеудегі басты рөл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гипонатриемия және гиперкалиемия бүйрек үсті безінің қыртысын альдостерон бөлу үшін тікелей ынталандырады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гипертония оның секрециясын ренин-ангиотензин-альдостерон механизмімен ынталандырады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нефрон ілмегінің көтерілу тармағындағы альдостерон рецепторлары, дистальды ширатылған түтікше және кортикальды жинау түтігі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альдостерон, ядролық рецепторлармен байланысатын стероид</a:t>
            </a:r>
            <a:endParaRPr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Na + - K + сорғыларының гендік транскрипциясын белсендіреді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10-30 минуттан кейін плазмалық мембранаға айтарлықтай әсер ету үшін жеткілікті мөлшерде Na + -K + сорғылары енгізіледі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түтікшелер натрийді көбірек сіңіріп, сутегі мен калийді көп бөледі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су мен хлорид натрийден пассивті түрде жүреді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альдостеронның алғашқы әсері несептің құрамында NaCl аз және калий көп, ал рН төмен болады</a:t>
            </a:r>
            <a:endParaRPr sz="222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"/>
          <p:cNvSpPr txBox="1"/>
          <p:nvPr>
            <p:ph type="title"/>
          </p:nvPr>
        </p:nvSpPr>
        <p:spPr>
          <a:xfrm>
            <a:off x="311698" y="273570"/>
            <a:ext cx="8520604" cy="572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eorgia"/>
              <a:buNone/>
            </a:pPr>
            <a:r>
              <a:rPr lang="en-US" sz="2916"/>
              <a:t>Сабақ нәтижесінде:</a:t>
            </a:r>
            <a:endParaRPr sz="2916"/>
          </a:p>
        </p:txBody>
      </p:sp>
      <p:sp>
        <p:nvSpPr>
          <p:cNvPr id="38" name="Google Shape;38;p3"/>
          <p:cNvSpPr txBox="1"/>
          <p:nvPr>
            <p:ph idx="1" type="body"/>
          </p:nvPr>
        </p:nvSpPr>
        <p:spPr>
          <a:xfrm>
            <a:off x="311698" y="1073096"/>
            <a:ext cx="8520604" cy="4387047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19"/>
              <a:buNone/>
            </a:pPr>
            <a:r>
              <a:rPr b="1" lang="en-US" sz="1919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Сабақ нәтижесінде сіздер білетін боласыздар:</a:t>
            </a:r>
            <a:endParaRPr b="1" sz="1919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19"/>
              <a:buNone/>
            </a:pPr>
            <a:r>
              <a:t/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19"/>
              <a:buFont typeface="Noto Sans Symbols"/>
              <a:buChar char="❑"/>
            </a:pPr>
            <a:r>
              <a:rPr b="1" lang="en-US" sz="1919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Сұйықтықтың негізгі резервуарларын атап және түсіндіру,судың  сұйықтық резервуарлары арасындағы қозғалысын ;</a:t>
            </a:r>
            <a:endParaRPr b="1" sz="1919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21043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19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19"/>
              <a:buFont typeface="Noto Sans Symbols"/>
              <a:buChar char="❑"/>
            </a:pPr>
            <a:r>
              <a:rPr b="1" lang="en-US" sz="1919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организмдегі су көздері және оны жоғалту  тәсілдерін  атау;</a:t>
            </a:r>
            <a:endParaRPr/>
          </a:p>
          <a:p>
            <a:pPr indent="-221043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19"/>
              <a:buFont typeface="Noto Sans Symbols"/>
              <a:buNone/>
            </a:pPr>
            <a:r>
              <a:t/>
            </a:r>
            <a:endParaRPr b="1" sz="1919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19"/>
              <a:buFont typeface="Noto Sans Symbols"/>
              <a:buChar char="❑"/>
            </a:pPr>
            <a:r>
              <a:rPr b="1" lang="en-US" sz="1919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судың кірісі  мен шығысы механизмдерін сипаттау;</a:t>
            </a:r>
            <a:endParaRPr/>
          </a:p>
          <a:p>
            <a:pPr indent="-221043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19"/>
              <a:buFont typeface="Noto Sans Symbols"/>
              <a:buNone/>
            </a:pPr>
            <a:r>
              <a:t/>
            </a:r>
            <a:endParaRPr b="1" sz="1919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19"/>
              <a:buFont typeface="Noto Sans Symbols"/>
              <a:buChar char="❑"/>
            </a:pPr>
            <a:r>
              <a:rPr b="1" lang="en-US" sz="1919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денеде судың жетіспеушілігі немесе артық болуы, сұйықтық бөлімдері арасындағы судың дұрыс бөлінбеуі жағдайларын  сипаттау</a:t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386396" y="874668"/>
            <a:ext cx="6443282" cy="5705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F4F4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rgbClr val="F4F4F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3667581" y="5686957"/>
            <a:ext cx="4765292" cy="5706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F4F4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rgbClr val="F4F4F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41" name="Google Shape;41;p3"/>
          <p:cNvGrpSpPr/>
          <p:nvPr/>
        </p:nvGrpSpPr>
        <p:grpSpPr>
          <a:xfrm>
            <a:off x="-74260" y="6205463"/>
            <a:ext cx="12248972" cy="755702"/>
            <a:chOff x="-1" y="-2"/>
            <a:chExt cx="12248970" cy="755701"/>
          </a:xfrm>
        </p:grpSpPr>
        <p:sp>
          <p:nvSpPr>
            <p:cNvPr id="42" name="Google Shape;42;p3"/>
            <p:cNvSpPr/>
            <p:nvPr/>
          </p:nvSpPr>
          <p:spPr>
            <a:xfrm>
              <a:off x="2797115" y="18571"/>
              <a:ext cx="9451854" cy="684194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Trebuchet MS"/>
                <a:buNone/>
              </a:pPr>
              <a:r>
                <a:t/>
              </a:r>
              <a:endParaRPr b="0" i="0" sz="2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58514" y="16860"/>
              <a:ext cx="2922819" cy="738839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Trebuchet MS"/>
                <a:buNone/>
              </a:pPr>
              <a:r>
                <a:t/>
              </a:r>
              <a:endParaRPr b="0" i="0" sz="2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descr="image1.png" id="44" name="Google Shape;44;p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-1" y="-2"/>
              <a:ext cx="704327" cy="6138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" name="Google Shape;45;p3"/>
            <p:cNvSpPr txBox="1"/>
            <p:nvPr/>
          </p:nvSpPr>
          <p:spPr>
            <a:xfrm>
              <a:off x="680790" y="153865"/>
              <a:ext cx="2254326" cy="4648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spAutoFit/>
            </a:bodyPr>
            <a:lstStyle/>
            <a:p>
              <a:pPr indent="0" lvl="0" marL="0" marR="0" rtl="0" algn="ctr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Georgia"/>
                <a:buNone/>
              </a:pPr>
              <a:r>
                <a:rPr b="0" i="0" lang="en-US" sz="1000" u="none" cap="none" strike="noStrike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Al-Farabi Kazakh National University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Georgia"/>
                <a:buNone/>
              </a:pPr>
              <a:r>
                <a:rPr b="0" i="0" lang="en-US" sz="1000" u="none" cap="none" strike="noStrike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6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396" name="Google Shape;396;p46"/>
          <p:cNvSpPr txBox="1"/>
          <p:nvPr>
            <p:ph idx="4294967295" type="title"/>
          </p:nvPr>
        </p:nvSpPr>
        <p:spPr>
          <a:xfrm>
            <a:off x="-1" y="0"/>
            <a:ext cx="9144002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Натрий-Гомеостаз</a:t>
            </a:r>
            <a:endParaRPr/>
          </a:p>
        </p:txBody>
      </p:sp>
      <p:sp>
        <p:nvSpPr>
          <p:cNvPr id="397" name="Google Shape;397;p46"/>
          <p:cNvSpPr txBox="1"/>
          <p:nvPr>
            <p:ph idx="4294967295" type="body"/>
          </p:nvPr>
        </p:nvSpPr>
        <p:spPr>
          <a:xfrm>
            <a:off x="82062" y="1124744"/>
            <a:ext cx="8839200" cy="55398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жоғары қан қысымы ренин-ангиотензин-альдостерон механизмін басады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бүйрек дерлік натрийді сіңірмейді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несепте күніне 5 г орнына 30 г дейін натрий бар</a:t>
            </a:r>
            <a:endParaRPr/>
          </a:p>
          <a:p>
            <a:pPr indent="-1714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</a:pPr>
            <a:r>
              <a:t/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AdH натрийдің бөлінуіне тәуелсіз судың бөлінуін өзгертеді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қандағы натрийдің жоғары концентрациясы гипофиздің артқы бөлігін AdH шығаруға ынталандырады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бүйрек суды көбірек сіңіреді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қандағы натрий концентрациясының одан әрі жоғарылауын баяулатады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натрийдің төмендеуі AdH бөлінуін тежейді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көп мөлшерде су бөлініп, қандағы натрий мөлшері артады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ANP (жүрекшелік натриуретикалық пептид) және BNP (мидың натриуретикалық пептиді)</a:t>
            </a:r>
            <a:endParaRPr/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натрий мен судың реабсорбциясын, сондай-ақ ренин мен AdH секрециясын тежейді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бүйрек натрий мен суды көп бөліп, қан қысымын төмендетеді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басқалар:</a:t>
            </a:r>
            <a:endParaRPr/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эстроген альдостеронды имитациялайды және әйелдер жүктілік кезінде суды сақтайды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прогестерон натрийдің реабсорбциясын төмендетеді және диуретикалық әсер етеді</a:t>
            </a:r>
            <a:endParaRPr sz="2053">
              <a:solidFill>
                <a:schemeClr val="dk1"/>
              </a:solidFill>
            </a:endParaRPr>
          </a:p>
          <a:p>
            <a:pPr indent="-1714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</a:pPr>
            <a:r>
              <a:t/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натрий гомеостазына тұзды қабылдауды реттеу арқылы қол жеткізіледі</a:t>
            </a:r>
            <a:endParaRPr sz="2053">
              <a:solidFill>
                <a:schemeClr val="dk1"/>
              </a:solidFill>
            </a:endParaRPr>
          </a:p>
          <a:p>
            <a:pPr indent="-285750" lvl="2" marL="120015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lang="en-US" sz="2053">
                <a:solidFill>
                  <a:schemeClr val="dk1"/>
                </a:solidFill>
              </a:rPr>
              <a:t>адамдар мен басқа жануарлардың тұзға деген құштарлығы</a:t>
            </a:r>
            <a:endParaRPr sz="2053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7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403" name="Google Shape;403;p47"/>
          <p:cNvSpPr txBox="1"/>
          <p:nvPr>
            <p:ph idx="4294967295" type="title"/>
          </p:nvPr>
        </p:nvSpPr>
        <p:spPr>
          <a:xfrm>
            <a:off x="784225" y="380999"/>
            <a:ext cx="7575550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Натрий-Дисбаланс</a:t>
            </a:r>
            <a:endParaRPr/>
          </a:p>
        </p:txBody>
      </p:sp>
      <p:sp>
        <p:nvSpPr>
          <p:cNvPr id="404" name="Google Shape;404;p47"/>
          <p:cNvSpPr txBox="1"/>
          <p:nvPr>
            <p:ph idx="4294967295" type="body"/>
          </p:nvPr>
        </p:nvSpPr>
        <p:spPr>
          <a:xfrm>
            <a:off x="533400" y="1752600"/>
            <a:ext cx="8364538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170">
                <a:solidFill>
                  <a:srgbClr val="000000"/>
                </a:solidFill>
              </a:rPr>
              <a:t>Гипернатриемия</a:t>
            </a:r>
            <a:endParaRPr b="1" sz="2170">
              <a:solidFill>
                <a:srgbClr val="000000"/>
              </a:solidFill>
            </a:endParaRPr>
          </a:p>
          <a:p>
            <a:pPr indent="-1651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sz="2170">
              <a:solidFill>
                <a:srgbClr val="000000"/>
              </a:solidFill>
            </a:endParaRPr>
          </a:p>
          <a:p>
            <a:pPr indent="-342900" lvl="0" marL="5207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✔"/>
            </a:pPr>
            <a:r>
              <a:rPr b="1" lang="en-US" sz="2170">
                <a:solidFill>
                  <a:srgbClr val="000000"/>
                </a:solidFill>
              </a:rPr>
              <a:t>плазмадағы натрий концентрациясы 145 мкв / л-ден жоғары</a:t>
            </a:r>
            <a:endParaRPr b="1" sz="2170">
              <a:solidFill>
                <a:srgbClr val="000000"/>
              </a:solidFill>
            </a:endParaRPr>
          </a:p>
          <a:p>
            <a:pPr indent="-342900" lvl="0" marL="5207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✔"/>
            </a:pPr>
            <a:r>
              <a:rPr b="1" lang="en-US" sz="2170">
                <a:solidFill>
                  <a:srgbClr val="000000"/>
                </a:solidFill>
              </a:rPr>
              <a:t>көктамыр ішіне тұзды ерітінді енгізуден</a:t>
            </a:r>
            <a:endParaRPr b="1" sz="2170">
              <a:solidFill>
                <a:srgbClr val="000000"/>
              </a:solidFill>
            </a:endParaRPr>
          </a:p>
          <a:p>
            <a:pPr indent="-342900" lvl="0" marL="5207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✔"/>
            </a:pPr>
            <a:r>
              <a:rPr b="1" lang="en-US" sz="2170">
                <a:solidFill>
                  <a:srgbClr val="000000"/>
                </a:solidFill>
              </a:rPr>
              <a:t>суды ұстау, гипертония және ісіну</a:t>
            </a:r>
            <a:endParaRPr b="1" sz="2170">
              <a:solidFill>
                <a:srgbClr val="000000"/>
              </a:solidFill>
            </a:endParaRPr>
          </a:p>
          <a:p>
            <a:pPr indent="-165100" lvl="0" marL="5207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r>
              <a:t/>
            </a:r>
            <a:endParaRPr b="1" sz="217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170">
                <a:solidFill>
                  <a:srgbClr val="000000"/>
                </a:solidFill>
              </a:rPr>
              <a:t>Гипонатриемия</a:t>
            </a:r>
            <a:endParaRPr b="1" sz="217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b="1" lang="en-US" sz="2170">
                <a:solidFill>
                  <a:srgbClr val="000000"/>
                </a:solidFill>
              </a:rPr>
              <a:t>плазмадағы натрий концентрациясы 130 мкв / л-ден аз</a:t>
            </a:r>
            <a:endParaRPr/>
          </a:p>
          <a:p>
            <a:pPr indent="-1651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sz="217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b="1" lang="en-US" sz="2170">
                <a:solidFill>
                  <a:srgbClr val="000000"/>
                </a:solidFill>
              </a:rPr>
              <a:t>адам қарапайым суға ауыстырып, тер мен зәрді көп мөлшерде жоғалтады</a:t>
            </a:r>
            <a:endParaRPr b="1" sz="217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t/>
            </a:r>
            <a:endParaRPr b="1" sz="217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b="1" lang="en-US" sz="2170">
                <a:solidFill>
                  <a:srgbClr val="000000"/>
                </a:solidFill>
              </a:rPr>
              <a:t>организмдегі артық судың нәтижесі денеден артық суды кетіру арқылы тез түзетіледі.</a:t>
            </a:r>
            <a:endParaRPr b="1" sz="217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8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410" name="Google Shape;410;p48"/>
          <p:cNvSpPr txBox="1"/>
          <p:nvPr>
            <p:ph idx="4294967295" type="title"/>
          </p:nvPr>
        </p:nvSpPr>
        <p:spPr>
          <a:xfrm>
            <a:off x="-1" y="-1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Калий-Функциясы</a:t>
            </a:r>
            <a:endParaRPr/>
          </a:p>
        </p:txBody>
      </p:sp>
      <p:sp>
        <p:nvSpPr>
          <p:cNvPr id="411" name="Google Shape;411;p48"/>
          <p:cNvSpPr txBox="1"/>
          <p:nvPr>
            <p:ph idx="4294967295" type="body"/>
          </p:nvPr>
        </p:nvSpPr>
        <p:spPr>
          <a:xfrm>
            <a:off x="457200" y="1143000"/>
            <a:ext cx="83820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жасушаішілік сұйықтықтың ең көп таралған катионы</a:t>
            </a:r>
            <a:endParaRPr/>
          </a:p>
          <a:p>
            <a:pPr indent="-1651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жасушаішілік осмолярлық пен жасуша көлемінің ең үлкен детерминанты</a:t>
            </a:r>
            <a:endParaRPr/>
          </a:p>
          <a:p>
            <a:pPr indent="-1651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өнімдер (натриймен бірге) тыныштық мембраналық потенциалдар мен жүйке және бұлшықет жасушаларының әсер ету потенциалдары</a:t>
            </a:r>
            <a:endParaRPr sz="2220">
              <a:solidFill>
                <a:schemeClr val="dk1"/>
              </a:solidFill>
            </a:endParaRPr>
          </a:p>
          <a:p>
            <a:pPr indent="-1651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Сорғы Na + - K +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бірлесіп тасымалдау және термогенез</a:t>
            </a:r>
            <a:endParaRPr sz="2220">
              <a:solidFill>
                <a:schemeClr val="dk1"/>
              </a:solidFill>
            </a:endParaRPr>
          </a:p>
          <a:p>
            <a:pPr indent="-1651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ақуыз синтезі және басқа метаболизм процестері үшін алмастырылмайтын кофактор</a:t>
            </a:r>
            <a:endParaRPr sz="222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9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417" name="Google Shape;417;p49"/>
          <p:cNvSpPr txBox="1"/>
          <p:nvPr>
            <p:ph idx="4294967295" type="title"/>
          </p:nvPr>
        </p:nvSpPr>
        <p:spPr>
          <a:xfrm>
            <a:off x="-1" y="2285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Калий-Гомеостаз</a:t>
            </a:r>
            <a:endParaRPr/>
          </a:p>
        </p:txBody>
      </p:sp>
      <p:sp>
        <p:nvSpPr>
          <p:cNvPr id="418" name="Google Shape;418;p49"/>
          <p:cNvSpPr txBox="1"/>
          <p:nvPr>
            <p:ph idx="4294967295" type="body"/>
          </p:nvPr>
        </p:nvSpPr>
        <p:spPr>
          <a:xfrm>
            <a:off x="381000" y="1447800"/>
            <a:ext cx="86106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калий гомеостазы натрий гомеостазымен тығыз байланысты</a:t>
            </a:r>
            <a:endParaRPr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Гломерулярлық фильтраттағы К + -нің 90% -ы РСТ арқылы қайта сіңеді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қалғаны несеппен шығарылады</a:t>
            </a:r>
            <a:endParaRPr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Қан деңгейіне жауап ретінде прЕП және кортикальды К + секрециясы</a:t>
            </a:r>
            <a:endParaRPr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Альдостерон бүйрек секрециясын + дейін ынталандырады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50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424" name="Google Shape;424;p50"/>
          <p:cNvSpPr txBox="1"/>
          <p:nvPr/>
        </p:nvSpPr>
        <p:spPr>
          <a:xfrm>
            <a:off x="45719" y="26105"/>
            <a:ext cx="9052562" cy="6462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Альдостерон секрециясы мен әсері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50"/>
          <p:cNvSpPr txBox="1"/>
          <p:nvPr/>
        </p:nvSpPr>
        <p:spPr>
          <a:xfrm>
            <a:off x="864550" y="5699611"/>
            <a:ext cx="1661162" cy="769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Рисунок 24.8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l25693_24_08" id="426" name="Google Shape;426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25712" y="806450"/>
            <a:ext cx="4075113" cy="5995988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p50"/>
          <p:cNvSpPr txBox="1"/>
          <p:nvPr/>
        </p:nvSpPr>
        <p:spPr>
          <a:xfrm>
            <a:off x="3113087" y="842962"/>
            <a:ext cx="704863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Гипотония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50"/>
          <p:cNvSpPr txBox="1"/>
          <p:nvPr/>
        </p:nvSpPr>
        <p:spPr>
          <a:xfrm>
            <a:off x="3422650" y="979487"/>
            <a:ext cx="226529" cy="1449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50"/>
          <p:cNvSpPr txBox="1"/>
          <p:nvPr/>
        </p:nvSpPr>
        <p:spPr>
          <a:xfrm>
            <a:off x="5043487" y="858837"/>
            <a:ext cx="75609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Гиперкалиемия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50"/>
          <p:cNvSpPr txBox="1"/>
          <p:nvPr/>
        </p:nvSpPr>
        <p:spPr>
          <a:xfrm>
            <a:off x="5368925" y="996950"/>
            <a:ext cx="139744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1" baseline="30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50"/>
          <p:cNvSpPr txBox="1"/>
          <p:nvPr/>
        </p:nvSpPr>
        <p:spPr>
          <a:xfrm>
            <a:off x="4070500" y="842962"/>
            <a:ext cx="902529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Гипонатриемия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50"/>
          <p:cNvSpPr txBox="1"/>
          <p:nvPr/>
        </p:nvSpPr>
        <p:spPr>
          <a:xfrm>
            <a:off x="4381500" y="979487"/>
            <a:ext cx="266825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Na</a:t>
            </a:r>
            <a:r>
              <a:rPr b="1" baseline="30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50"/>
          <p:cNvSpPr txBox="1"/>
          <p:nvPr/>
        </p:nvSpPr>
        <p:spPr>
          <a:xfrm>
            <a:off x="5972175" y="979487"/>
            <a:ext cx="139744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1" baseline="3000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50"/>
          <p:cNvSpPr txBox="1"/>
          <p:nvPr/>
        </p:nvSpPr>
        <p:spPr>
          <a:xfrm>
            <a:off x="3309937" y="1928812"/>
            <a:ext cx="350789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Ренин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50"/>
          <p:cNvSpPr txBox="1"/>
          <p:nvPr/>
        </p:nvSpPr>
        <p:spPr>
          <a:xfrm>
            <a:off x="2913601" y="2586037"/>
            <a:ext cx="747126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Ангиотензин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50"/>
          <p:cNvSpPr txBox="1"/>
          <p:nvPr/>
        </p:nvSpPr>
        <p:spPr>
          <a:xfrm>
            <a:off x="4089537" y="2946400"/>
            <a:ext cx="953950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Стимулирует кору надпочечников выделять альдостерон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50"/>
          <p:cNvSpPr txBox="1"/>
          <p:nvPr/>
        </p:nvSpPr>
        <p:spPr>
          <a:xfrm>
            <a:off x="5812155" y="3083559"/>
            <a:ext cx="943292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Контур отрицательной обратной связи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50"/>
          <p:cNvSpPr txBox="1"/>
          <p:nvPr/>
        </p:nvSpPr>
        <p:spPr>
          <a:xfrm>
            <a:off x="4070500" y="4125912"/>
            <a:ext cx="927435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Стимулирует почечные канальцы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50"/>
          <p:cNvSpPr txBox="1"/>
          <p:nvPr/>
        </p:nvSpPr>
        <p:spPr>
          <a:xfrm>
            <a:off x="3021589" y="4658013"/>
            <a:ext cx="783705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Увеличивает реабсорбцию Na+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50"/>
          <p:cNvSpPr txBox="1"/>
          <p:nvPr/>
        </p:nvSpPr>
        <p:spPr>
          <a:xfrm>
            <a:off x="5344136" y="4677697"/>
            <a:ext cx="76778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Увеличивает секрецию К+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50"/>
          <p:cNvSpPr txBox="1"/>
          <p:nvPr/>
        </p:nvSpPr>
        <p:spPr>
          <a:xfrm>
            <a:off x="2913600" y="5373687"/>
            <a:ext cx="90602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Меньше Na+ и H2O в моче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50"/>
          <p:cNvSpPr txBox="1"/>
          <p:nvPr/>
        </p:nvSpPr>
        <p:spPr>
          <a:xfrm>
            <a:off x="5452279" y="5418137"/>
            <a:ext cx="465752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Больше К+ в моче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50"/>
          <p:cNvSpPr txBox="1"/>
          <p:nvPr/>
        </p:nvSpPr>
        <p:spPr>
          <a:xfrm>
            <a:off x="2664262" y="6023056"/>
            <a:ext cx="1498357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Поддерживает существующий объем жидкости и концентрацию Na+ в ожидании перорального приема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50"/>
          <p:cNvSpPr txBox="1"/>
          <p:nvPr/>
        </p:nvSpPr>
        <p:spPr>
          <a:xfrm>
            <a:off x="2196782" y="501650"/>
            <a:ext cx="4718686" cy="2024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Copyright © The McGraw-Hill Companies, Inc. Permission required for reproduction or display.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51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450" name="Google Shape;450;p51"/>
          <p:cNvSpPr txBox="1"/>
          <p:nvPr>
            <p:ph idx="4294967295" type="title"/>
          </p:nvPr>
        </p:nvSpPr>
        <p:spPr>
          <a:xfrm>
            <a:off x="-1" y="152400"/>
            <a:ext cx="9144002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Калий-Дисбаланс</a:t>
            </a:r>
            <a:endParaRPr/>
          </a:p>
        </p:txBody>
      </p:sp>
      <p:sp>
        <p:nvSpPr>
          <p:cNvPr id="451" name="Google Shape;451;p51"/>
          <p:cNvSpPr txBox="1"/>
          <p:nvPr>
            <p:ph idx="4294967295" type="body"/>
          </p:nvPr>
        </p:nvSpPr>
        <p:spPr>
          <a:xfrm>
            <a:off x="304800" y="1143000"/>
            <a:ext cx="88392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ең қауіпті электролиттік дисбаланс болып табылады.</a:t>
            </a:r>
            <a:endParaRPr sz="2220"/>
          </a:p>
          <a:p>
            <a:pPr indent="-1905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rgbClr val="C00000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1" lang="en-US" sz="2220">
                <a:solidFill>
                  <a:srgbClr val="C00000"/>
                </a:solidFill>
              </a:rPr>
              <a:t>гиперкалиемия</a:t>
            </a:r>
            <a:r>
              <a:rPr lang="en-US" sz="2220">
                <a:solidFill>
                  <a:srgbClr val="C00000"/>
                </a:solidFill>
              </a:rPr>
              <a:t> </a:t>
            </a:r>
            <a:r>
              <a:rPr lang="en-US" sz="2220"/>
              <a:t>- әсерлер калий концентрациясының тез немесе баяу өсуіне байланысты</a:t>
            </a:r>
            <a:endParaRPr sz="2220"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5,5 мкв / л жоғары</a:t>
            </a:r>
            <a:endParaRPr sz="2220"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егер концентрация тез көтерілсе (жарақат жарақат алса), жасушадан тыс К + ұлғаюы жүйке мен бұлшықет жасушаларын қалыптан тыс қоздырады</a:t>
            </a:r>
            <a:endParaRPr sz="2220"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баяу басталады, кернеуді реттейтін Na + арналарын инактивациялайды, жүйке мен бұлшықет жасушалары қозғыштығы аз болады</a:t>
            </a:r>
            <a:endParaRPr sz="2220"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жүректің тоқтауына әкелуі мүмкін</a:t>
            </a:r>
            <a:endParaRPr sz="2220"/>
          </a:p>
          <a:p>
            <a:pPr indent="-1905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2220">
              <a:solidFill>
                <a:srgbClr val="C00000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1" lang="en-US" sz="2220">
                <a:solidFill>
                  <a:srgbClr val="C00000"/>
                </a:solidFill>
              </a:rPr>
              <a:t>гипокалиемия</a:t>
            </a:r>
            <a:endParaRPr b="1" sz="2220">
              <a:solidFill>
                <a:srgbClr val="C00000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3,5 мкв / л-ден аз</a:t>
            </a:r>
            <a:endParaRPr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диетаның жетіспеушілігі нәтижесінде сирек кездеседі</a:t>
            </a:r>
            <a:endParaRPr sz="2220"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терлеу, созылмалы құсу немесе диареядан</a:t>
            </a:r>
            <a:endParaRPr sz="2220"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жүйке және бұлшықет жасушалары аз қозғыш</a:t>
            </a:r>
            <a:endParaRPr sz="2220"/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/>
              <a:t>Бұлшықеттің әлсіздігі, бұлшықет тонусының төмендеуі, жүректің тұрақты емес электрлік белсенділігі салдарынан рефлекстер мен аритмиялардың төмендеуі</a:t>
            </a:r>
            <a:endParaRPr sz="222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al25693_24_09" id="456" name="Google Shape;456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050" y="893762"/>
            <a:ext cx="7483475" cy="5757863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p52"/>
          <p:cNvSpPr txBox="1"/>
          <p:nvPr/>
        </p:nvSpPr>
        <p:spPr>
          <a:xfrm>
            <a:off x="2660650" y="3086100"/>
            <a:ext cx="127000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1" baseline="3000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52"/>
          <p:cNvSpPr txBox="1"/>
          <p:nvPr/>
        </p:nvSpPr>
        <p:spPr>
          <a:xfrm>
            <a:off x="5510212" y="1301750"/>
            <a:ext cx="170806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52"/>
          <p:cNvSpPr txBox="1"/>
          <p:nvPr/>
        </p:nvSpPr>
        <p:spPr>
          <a:xfrm>
            <a:off x="5654675" y="1095375"/>
            <a:ext cx="127000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52"/>
          <p:cNvSpPr txBox="1"/>
          <p:nvPr/>
        </p:nvSpPr>
        <p:spPr>
          <a:xfrm>
            <a:off x="5656262" y="1485900"/>
            <a:ext cx="127001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52"/>
          <p:cNvSpPr txBox="1"/>
          <p:nvPr/>
        </p:nvSpPr>
        <p:spPr>
          <a:xfrm>
            <a:off x="3203575" y="2908300"/>
            <a:ext cx="170806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52"/>
          <p:cNvSpPr txBox="1"/>
          <p:nvPr/>
        </p:nvSpPr>
        <p:spPr>
          <a:xfrm>
            <a:off x="3348037" y="2701925"/>
            <a:ext cx="127001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52"/>
          <p:cNvSpPr txBox="1"/>
          <p:nvPr/>
        </p:nvSpPr>
        <p:spPr>
          <a:xfrm>
            <a:off x="3348037" y="3094037"/>
            <a:ext cx="127001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52"/>
          <p:cNvSpPr txBox="1"/>
          <p:nvPr/>
        </p:nvSpPr>
        <p:spPr>
          <a:xfrm>
            <a:off x="5500687" y="4346575"/>
            <a:ext cx="170806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52"/>
          <p:cNvSpPr txBox="1"/>
          <p:nvPr/>
        </p:nvSpPr>
        <p:spPr>
          <a:xfrm>
            <a:off x="5641975" y="4140200"/>
            <a:ext cx="127000" cy="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52"/>
          <p:cNvSpPr txBox="1"/>
          <p:nvPr/>
        </p:nvSpPr>
        <p:spPr>
          <a:xfrm>
            <a:off x="5645150" y="4529137"/>
            <a:ext cx="127000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52"/>
          <p:cNvSpPr txBox="1"/>
          <p:nvPr/>
        </p:nvSpPr>
        <p:spPr>
          <a:xfrm>
            <a:off x="2043112" y="5207000"/>
            <a:ext cx="1004888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(a) Нормокалиемия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52"/>
          <p:cNvSpPr txBox="1"/>
          <p:nvPr/>
        </p:nvSpPr>
        <p:spPr>
          <a:xfrm>
            <a:off x="4908550" y="3665537"/>
            <a:ext cx="1080770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(b) Гиперкалиемия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52"/>
          <p:cNvSpPr txBox="1"/>
          <p:nvPr/>
        </p:nvSpPr>
        <p:spPr>
          <a:xfrm>
            <a:off x="4962525" y="6643687"/>
            <a:ext cx="1026795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(c) Гипокалиемия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0" name="Google Shape;470;p52"/>
          <p:cNvCxnSpPr/>
          <p:nvPr/>
        </p:nvCxnSpPr>
        <p:spPr>
          <a:xfrm flipH="1" rot="10800000">
            <a:off x="2716212" y="3211512"/>
            <a:ext cx="1589" cy="215901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71" name="Google Shape;471;p52"/>
          <p:cNvSpPr txBox="1"/>
          <p:nvPr/>
        </p:nvSpPr>
        <p:spPr>
          <a:xfrm>
            <a:off x="3473450" y="2817812"/>
            <a:ext cx="238473" cy="127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RMP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52"/>
          <p:cNvSpPr txBox="1"/>
          <p:nvPr/>
        </p:nvSpPr>
        <p:spPr>
          <a:xfrm>
            <a:off x="862012" y="3455987"/>
            <a:ext cx="91035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Концентрации K+ в равновесии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52"/>
          <p:cNvSpPr txBox="1"/>
          <p:nvPr/>
        </p:nvSpPr>
        <p:spPr>
          <a:xfrm>
            <a:off x="860425" y="3854450"/>
            <a:ext cx="98906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Равная диффузия в клетку и из нее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p52"/>
          <p:cNvSpPr txBox="1"/>
          <p:nvPr/>
        </p:nvSpPr>
        <p:spPr>
          <a:xfrm>
            <a:off x="865187" y="4232275"/>
            <a:ext cx="757933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Нормальный мембранный потенциал покоя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52"/>
          <p:cNvSpPr txBox="1"/>
          <p:nvPr/>
        </p:nvSpPr>
        <p:spPr>
          <a:xfrm>
            <a:off x="7097761" y="3048395"/>
            <a:ext cx="9953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Клетки более возбудимы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52"/>
          <p:cNvSpPr txBox="1"/>
          <p:nvPr/>
        </p:nvSpPr>
        <p:spPr>
          <a:xfrm>
            <a:off x="7108825" y="1930400"/>
            <a:ext cx="10857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Повышенная внеклеточная концентрация К+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52"/>
          <p:cNvSpPr txBox="1"/>
          <p:nvPr/>
        </p:nvSpPr>
        <p:spPr>
          <a:xfrm>
            <a:off x="7080572" y="2300095"/>
            <a:ext cx="10969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Меньшая диффузия K+ из клетки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52"/>
          <p:cNvSpPr txBox="1"/>
          <p:nvPr/>
        </p:nvSpPr>
        <p:spPr>
          <a:xfrm>
            <a:off x="7079123" y="2550794"/>
            <a:ext cx="1573898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Повышенный мембранный потенциал покоя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(клетки частично деполяризованы)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52"/>
          <p:cNvSpPr txBox="1"/>
          <p:nvPr/>
        </p:nvSpPr>
        <p:spPr>
          <a:xfrm>
            <a:off x="7123112" y="6036627"/>
            <a:ext cx="9446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Клетки менее возбудимыми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52"/>
          <p:cNvSpPr txBox="1"/>
          <p:nvPr/>
        </p:nvSpPr>
        <p:spPr>
          <a:xfrm>
            <a:off x="7079123" y="4899223"/>
            <a:ext cx="11461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Снижение внеклеточной концентрации к+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52"/>
          <p:cNvSpPr txBox="1"/>
          <p:nvPr/>
        </p:nvSpPr>
        <p:spPr>
          <a:xfrm>
            <a:off x="7079123" y="5307517"/>
            <a:ext cx="107146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Большая диффузия К+ из клетки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52"/>
          <p:cNvSpPr txBox="1"/>
          <p:nvPr/>
        </p:nvSpPr>
        <p:spPr>
          <a:xfrm>
            <a:off x="7076204" y="5547051"/>
            <a:ext cx="1381995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Сниженный мембранный потенциал покоя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(клетки гиперполяризованных)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52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484" name="Google Shape;484;p52"/>
          <p:cNvSpPr txBox="1"/>
          <p:nvPr>
            <p:ph idx="4294967295" type="title"/>
          </p:nvPr>
        </p:nvSpPr>
        <p:spPr>
          <a:xfrm>
            <a:off x="-1" y="38099"/>
            <a:ext cx="9144002" cy="70167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b="1" lang="en-US" sz="3600"/>
              <a:t>Калий және мембраналы</a:t>
            </a:r>
            <a:br>
              <a:rPr b="1" lang="en-US" sz="3600"/>
            </a:br>
            <a:r>
              <a:rPr b="1" lang="en-US" sz="3600"/>
              <a:t>потенциал</a:t>
            </a:r>
            <a:endParaRPr sz="3240"/>
          </a:p>
        </p:txBody>
      </p:sp>
      <p:sp>
        <p:nvSpPr>
          <p:cNvPr id="485" name="Google Shape;485;p52"/>
          <p:cNvSpPr txBox="1"/>
          <p:nvPr/>
        </p:nvSpPr>
        <p:spPr>
          <a:xfrm>
            <a:off x="2042795" y="5999162"/>
            <a:ext cx="1661161" cy="769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Рисунок 24.9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52"/>
          <p:cNvSpPr txBox="1"/>
          <p:nvPr/>
        </p:nvSpPr>
        <p:spPr>
          <a:xfrm>
            <a:off x="2163445" y="665162"/>
            <a:ext cx="4718685" cy="177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Copyright © The McGraw-Hill Companies, Inc. Permission required for reproduction or display.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" name="Google Shape;491;p53"/>
          <p:cNvGrpSpPr/>
          <p:nvPr/>
        </p:nvGrpSpPr>
        <p:grpSpPr>
          <a:xfrm>
            <a:off x="385128" y="900324"/>
            <a:ext cx="606640" cy="623327"/>
            <a:chOff x="-2" y="-2"/>
            <a:chExt cx="606639" cy="623325"/>
          </a:xfrm>
        </p:grpSpPr>
        <p:sp>
          <p:nvSpPr>
            <p:cNvPr id="492" name="Google Shape;492;p53"/>
            <p:cNvSpPr/>
            <p:nvPr/>
          </p:nvSpPr>
          <p:spPr>
            <a:xfrm>
              <a:off x="-2" y="-2"/>
              <a:ext cx="606639" cy="623325"/>
            </a:xfrm>
            <a:prstGeom prst="ellipse">
              <a:avLst/>
            </a:prstGeom>
            <a:solidFill>
              <a:srgbClr val="AA1A51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4F4F4"/>
                </a:buClr>
                <a:buSzPts val="1200"/>
                <a:buFont typeface="Trebuchet MS"/>
                <a:buNone/>
              </a:pPr>
              <a:r>
                <a:t/>
              </a:r>
              <a:endParaRPr b="0" i="0" sz="1200" u="none" cap="none" strike="noStrike">
                <a:solidFill>
                  <a:srgbClr val="F4F4F4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93" name="Google Shape;493;p53"/>
            <p:cNvSpPr/>
            <p:nvPr/>
          </p:nvSpPr>
          <p:spPr>
            <a:xfrm>
              <a:off x="102137" y="104934"/>
              <a:ext cx="402433" cy="413441"/>
            </a:xfrm>
            <a:prstGeom prst="ellipse">
              <a:avLst/>
            </a:prstGeom>
            <a:solidFill>
              <a:srgbClr val="C0504D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4F4F4"/>
                </a:buClr>
                <a:buSzPts val="1200"/>
                <a:buFont typeface="Trebuchet MS"/>
                <a:buNone/>
              </a:pPr>
              <a:r>
                <a:t/>
              </a:r>
              <a:endParaRPr b="0" i="0" sz="1200" u="none" cap="none" strike="noStrike">
                <a:solidFill>
                  <a:srgbClr val="F4F4F4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grpSp>
          <p:nvGrpSpPr>
            <p:cNvPr id="494" name="Google Shape;494;p53"/>
            <p:cNvGrpSpPr/>
            <p:nvPr/>
          </p:nvGrpSpPr>
          <p:grpSpPr>
            <a:xfrm>
              <a:off x="87945" y="90353"/>
              <a:ext cx="430836" cy="442641"/>
              <a:chOff x="-2" y="-2"/>
              <a:chExt cx="430835" cy="442640"/>
            </a:xfrm>
          </p:grpSpPr>
          <p:sp>
            <p:nvSpPr>
              <p:cNvPr id="495" name="Google Shape;495;p53"/>
              <p:cNvSpPr/>
              <p:nvPr/>
            </p:nvSpPr>
            <p:spPr>
              <a:xfrm>
                <a:off x="-2" y="-2"/>
                <a:ext cx="430832" cy="442636"/>
              </a:xfrm>
              <a:prstGeom prst="rect">
                <a:avLst/>
              </a:prstGeom>
              <a:solidFill>
                <a:srgbClr val="AA1A51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Trebuchet MS"/>
                  <a:buNone/>
                </a:pPr>
                <a:r>
                  <a:t/>
                </a:r>
                <a:endParaRPr b="0" i="0" sz="1200" u="none" cap="none" strike="noStrik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pic>
            <p:nvPicPr>
              <p:cNvPr descr="image3.png" id="496" name="Google Shape;496;p53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-2"/>
                <a:ext cx="430833" cy="44264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497" name="Google Shape;497;p53"/>
          <p:cNvSpPr txBox="1"/>
          <p:nvPr/>
        </p:nvSpPr>
        <p:spPr>
          <a:xfrm>
            <a:off x="540320" y="2592586"/>
            <a:ext cx="8749161" cy="225702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Бүйрек үсті безінің қыртысының кейбір ісіктерінде альдостеронның артық мөлшері бөлініп, сал ауруын тудыруы мүмкін. Осы әсерді түсіндіріп, электролит пен сұйықтықтың тепе-теңсіздігін анықтаңыз.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54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503" name="Google Shape;503;p54"/>
          <p:cNvSpPr txBox="1"/>
          <p:nvPr>
            <p:ph idx="4294967295" type="title"/>
          </p:nvPr>
        </p:nvSpPr>
        <p:spPr>
          <a:xfrm>
            <a:off x="-1" y="2285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Хлорид-Функциясы</a:t>
            </a:r>
            <a:endParaRPr/>
          </a:p>
        </p:txBody>
      </p:sp>
      <p:sp>
        <p:nvSpPr>
          <p:cNvPr id="504" name="Google Shape;504;p54"/>
          <p:cNvSpPr txBox="1"/>
          <p:nvPr>
            <p:ph idx="4294967295" type="body"/>
          </p:nvPr>
        </p:nvSpPr>
        <p:spPr>
          <a:xfrm>
            <a:off x="609600" y="1447800"/>
            <a:ext cx="8153400" cy="472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жасушадан тыс сұйықтықта көп болатын аниондар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жасушадан тыс сұйықтықтың осмолярлығына негізгі үлес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асқазан қышқылын қалыптастыру үшін өте маңызды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тұз қышқылы (HCl)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эритроциттерде СО2 тиеу және түсіруді қоса жүретін хлоридтің ауысуы</a:t>
            </a:r>
            <a:endParaRPr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рН-ны реттеудегі басты рөлді атқарады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55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510" name="Google Shape;510;p55"/>
          <p:cNvSpPr txBox="1"/>
          <p:nvPr>
            <p:ph idx="4294967295" type="title"/>
          </p:nvPr>
        </p:nvSpPr>
        <p:spPr>
          <a:xfrm>
            <a:off x="-1" y="5333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Хлорид-Гомеостаз</a:t>
            </a:r>
            <a:endParaRPr/>
          </a:p>
        </p:txBody>
      </p:sp>
      <p:sp>
        <p:nvSpPr>
          <p:cNvPr id="511" name="Google Shape;511;p55"/>
          <p:cNvSpPr txBox="1"/>
          <p:nvPr>
            <p:ph idx="4294967295" type="body"/>
          </p:nvPr>
        </p:nvSpPr>
        <p:spPr>
          <a:xfrm>
            <a:off x="304800" y="1981200"/>
            <a:ext cx="84582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Na +, K + және Ca2 + үшін күшті тарту, содан кейін хлорид пассивті</a:t>
            </a:r>
            <a:endParaRPr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бастапқы гомеостаз Na + гомеостаздың әсерінен болады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натрий ұсталатындықтан, хлор иондары пассивті түрде жүреді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idx="4294967295" type="title"/>
          </p:nvPr>
        </p:nvSpPr>
        <p:spPr>
          <a:xfrm>
            <a:off x="-1" y="-1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lang="en-US" sz="4400"/>
              <a:t>Баланс</a:t>
            </a:r>
            <a:endParaRPr/>
          </a:p>
        </p:txBody>
      </p:sp>
      <p:sp>
        <p:nvSpPr>
          <p:cNvPr id="51" name="Google Shape;51;p20"/>
          <p:cNvSpPr txBox="1"/>
          <p:nvPr>
            <p:ph idx="4294967295" type="body"/>
          </p:nvPr>
        </p:nvSpPr>
        <p:spPr>
          <a:xfrm>
            <a:off x="304800" y="11430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жасуша функциясы мұқият бақыланатын құрамы бар сұйық ортаны қажет етеді</a:t>
            </a:r>
            <a:endParaRPr sz="2220"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220">
                <a:solidFill>
                  <a:srgbClr val="000000"/>
                </a:solidFill>
              </a:rPr>
              <a:t>гомеостатикалық тепе-теңдіктің үш түрі бар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b="1" lang="en-US" sz="2220">
                <a:solidFill>
                  <a:srgbClr val="000000"/>
                </a:solidFill>
              </a:rPr>
              <a:t>су балансы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орташа тәуліктік тұтыну мен судың шығыны тең</a:t>
            </a:r>
            <a:endParaRPr sz="2220"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b="1" lang="en-US" sz="2220">
                <a:solidFill>
                  <a:srgbClr val="000000"/>
                </a:solidFill>
              </a:rPr>
              <a:t>электролит балансы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жіңішке ішекке сіңетін электролиттердің мөлшері денеден, әдетте несеппен жоғалған мөлшермен теңестіріледі</a:t>
            </a:r>
            <a:endParaRPr sz="2220">
              <a:solidFill>
                <a:srgbClr val="000000"/>
              </a:solidFill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b="1" lang="en-US" sz="2220">
                <a:solidFill>
                  <a:srgbClr val="000000"/>
                </a:solidFill>
              </a:rPr>
              <a:t>қышқыл-сілтілік тепе-теңдік</a:t>
            </a:r>
            <a:endParaRPr b="1"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дене қышқылдан (сутегі ионы-H +) метаболизм өндірісін теңестіретін жылдамдықпен кетеді</a:t>
            </a:r>
            <a:endParaRPr sz="222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rgbClr val="000000"/>
                </a:solidFill>
              </a:rPr>
              <a:t>тепе-теңдік зәр шығару, тыныс алу, ас қорыту, тері, эндокриндік, жүйке, жүрек-қан тамырлары және лимфа жүйелерінің ұжымдық әсерінен сақталады.</a:t>
            </a:r>
            <a:endParaRPr sz="2220"/>
          </a:p>
        </p:txBody>
      </p:sp>
      <p:sp>
        <p:nvSpPr>
          <p:cNvPr id="52" name="Google Shape;52;p20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56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517" name="Google Shape;517;p56"/>
          <p:cNvSpPr txBox="1"/>
          <p:nvPr>
            <p:ph idx="4294967295" type="title"/>
          </p:nvPr>
        </p:nvSpPr>
        <p:spPr>
          <a:xfrm>
            <a:off x="-1" y="3809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Хлорид - Дисбаланс</a:t>
            </a:r>
            <a:endParaRPr/>
          </a:p>
        </p:txBody>
      </p:sp>
      <p:sp>
        <p:nvSpPr>
          <p:cNvPr id="518" name="Google Shape;518;p56"/>
          <p:cNvSpPr txBox="1"/>
          <p:nvPr>
            <p:ph idx="4294967295" type="body"/>
          </p:nvPr>
        </p:nvSpPr>
        <p:spPr>
          <a:xfrm>
            <a:off x="209550" y="1676399"/>
            <a:ext cx="8629650" cy="4572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b="1" lang="en-US">
                <a:solidFill>
                  <a:schemeClr val="dk1"/>
                </a:solidFill>
              </a:rPr>
              <a:t>Гиперхлоремия</a:t>
            </a:r>
            <a:endParaRPr b="1"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</a:rPr>
              <a:t>диетадан артық нәтиже немесе тамырішілік ерітінді енгізу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b="1" lang="en-US">
                <a:solidFill>
                  <a:schemeClr val="dk1"/>
                </a:solidFill>
              </a:rPr>
              <a:t>Гипохлоремия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жанама әсері гипонатриемия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кейде гиперкалиемиядан немесе ацидоздан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негізгі әрекет: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қышқыл-сілтілік теңгерімсіздік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57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524" name="Google Shape;524;p57"/>
          <p:cNvSpPr txBox="1"/>
          <p:nvPr>
            <p:ph idx="4294967295" type="title"/>
          </p:nvPr>
        </p:nvSpPr>
        <p:spPr>
          <a:xfrm>
            <a:off x="-1" y="3047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Кальций-Функциясы</a:t>
            </a:r>
            <a:endParaRPr/>
          </a:p>
        </p:txBody>
      </p:sp>
      <p:sp>
        <p:nvSpPr>
          <p:cNvPr id="525" name="Google Shape;525;p57"/>
          <p:cNvSpPr txBox="1"/>
          <p:nvPr>
            <p:ph idx="4294967295" type="body"/>
          </p:nvPr>
        </p:nvSpPr>
        <p:spPr>
          <a:xfrm>
            <a:off x="609600" y="1447800"/>
            <a:ext cx="82296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қаңқаға ерекше күш береді</a:t>
            </a:r>
            <a:endParaRPr sz="2220"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бұлшықеттің жиырылуының сырғыма жіп механизмін іске қосады</a:t>
            </a:r>
            <a:endParaRPr sz="2220"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кейбір гормондар мен нейротрансмиттерлер үшін екінші хабаршы қызметін атқарады</a:t>
            </a:r>
            <a:endParaRPr sz="2220"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нейротрансмиттерлердің және басқа жасушалық секрециялардың экзоцитозын белсендіреді</a:t>
            </a:r>
            <a:endParaRPr sz="2220"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ұюдың маңызды факторы</a:t>
            </a:r>
            <a:endParaRPr sz="222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58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531" name="Google Shape;531;p58"/>
          <p:cNvSpPr txBox="1"/>
          <p:nvPr>
            <p:ph idx="4294967295" type="title"/>
          </p:nvPr>
        </p:nvSpPr>
        <p:spPr>
          <a:xfrm>
            <a:off x="-1" y="-1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Кальций гомеостазы</a:t>
            </a:r>
            <a:endParaRPr/>
          </a:p>
        </p:txBody>
      </p:sp>
      <p:sp>
        <p:nvSpPr>
          <p:cNvPr id="532" name="Google Shape;532;p58"/>
          <p:cNvSpPr txBox="1"/>
          <p:nvPr>
            <p:ph idx="4294967295" type="body"/>
          </p:nvPr>
        </p:nvSpPr>
        <p:spPr>
          <a:xfrm>
            <a:off x="304800" y="1219200"/>
            <a:ext cx="84582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кальций гомеостазы негізінен PTH, кальцитриол (D дәрумені) және кальцитонинмен (балаларда) реттеледі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бұл гормондар сүйек тінінің шөгуіне және сіңуіне әсер етеді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ішектің сіңуі және несеппен бөлінуі</a:t>
            </a:r>
            <a:endParaRPr sz="2040">
              <a:solidFill>
                <a:schemeClr val="dk1"/>
              </a:solidFill>
            </a:endParaRPr>
          </a:p>
          <a:p>
            <a:pPr indent="-1651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жасушалар жасушаішілік Са2 + деңгейін өте төмен деңгейде ұстайды, кальций фосфаты кристалдарының  МКФ алдын алу үшін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жасушалар Са2 + сорып алуы керек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жасушаішілік концентрациясын сақтайды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немесе Ca2 + тегіс RP-де сіңіріп, қажет болған жағдайда босатыңыз</a:t>
            </a:r>
            <a:endParaRPr sz="204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40">
                <a:solidFill>
                  <a:schemeClr val="dk1"/>
                </a:solidFill>
              </a:rPr>
              <a:t>кальцестрин - Са2 + байланыстыратын және оны Са2 + сақтау жасушаларында реактивті емес етіп ұстайтын ақуыздар</a:t>
            </a:r>
            <a:endParaRPr sz="204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59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538" name="Google Shape;538;p59"/>
          <p:cNvSpPr txBox="1"/>
          <p:nvPr>
            <p:ph idx="4294967295" type="title"/>
          </p:nvPr>
        </p:nvSpPr>
        <p:spPr>
          <a:xfrm>
            <a:off x="-1" y="761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Кальций-Дисбаланс</a:t>
            </a:r>
            <a:endParaRPr/>
          </a:p>
        </p:txBody>
      </p:sp>
      <p:sp>
        <p:nvSpPr>
          <p:cNvPr id="539" name="Google Shape;539;p59"/>
          <p:cNvSpPr txBox="1"/>
          <p:nvPr>
            <p:ph idx="4294967295" type="body"/>
          </p:nvPr>
        </p:nvSpPr>
        <p:spPr>
          <a:xfrm>
            <a:off x="304800" y="1295400"/>
            <a:ext cx="88392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b="1" lang="en-US" sz="2220">
                <a:solidFill>
                  <a:schemeClr val="dk1"/>
                </a:solidFill>
              </a:rPr>
              <a:t>Гиперкальциемия -</a:t>
            </a:r>
            <a:r>
              <a:rPr lang="en-US" sz="2220">
                <a:solidFill>
                  <a:schemeClr val="dk1"/>
                </a:solidFill>
              </a:rPr>
              <a:t> 5,8 мкв / л жоғары</a:t>
            </a:r>
            <a:endParaRPr sz="22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алкалоз, гиперпаратиреоз, гипотиреоз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мембрана өткізгіштігін Na + төмендетеді, жүйке және бұлшықет жасушаларының деполяризациясын тежейді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12 мкв / л-ден астам концентрация бұлшықет әлсіздігін, тежелген рефлекстерді, жүрек ырғағының бұзылуын тудырады</a:t>
            </a:r>
            <a:endParaRPr sz="2220">
              <a:solidFill>
                <a:schemeClr val="dk1"/>
              </a:solidFill>
            </a:endParaRPr>
          </a:p>
          <a:p>
            <a:pPr indent="-1651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b="1" lang="en-US" sz="2220">
                <a:solidFill>
                  <a:schemeClr val="dk1"/>
                </a:solidFill>
              </a:rPr>
              <a:t>Гипокальциеми</a:t>
            </a:r>
            <a:r>
              <a:rPr lang="en-US" sz="2220">
                <a:solidFill>
                  <a:schemeClr val="dk1"/>
                </a:solidFill>
              </a:rPr>
              <a:t>я - 4,5 мкв / л-ден аз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Д витаминінің жетіспеушілігі, диарея, жүктілік, ацидоз, лактация, гипопаратиреоз, гипертиреоз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Na + мембранасының өткізгіштігін жоғарылатады, жүйке мен бұлшықет жүйесінің қалыптан тыс қозғыштығын тудырады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өте төмен деңгей сіреспеге, ларингоспазмға, өлімге әкеледі</a:t>
            </a:r>
            <a:endParaRPr sz="222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60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545" name="Google Shape;545;p60"/>
          <p:cNvSpPr txBox="1"/>
          <p:nvPr>
            <p:ph idx="4294967295" type="title"/>
          </p:nvPr>
        </p:nvSpPr>
        <p:spPr>
          <a:xfrm>
            <a:off x="-1" y="1523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Фосфатаза-Функциясы</a:t>
            </a:r>
            <a:endParaRPr/>
          </a:p>
        </p:txBody>
      </p:sp>
      <p:sp>
        <p:nvSpPr>
          <p:cNvPr id="546" name="Google Shape;546;p60"/>
          <p:cNvSpPr txBox="1"/>
          <p:nvPr>
            <p:ph idx="4294967295" type="body"/>
          </p:nvPr>
        </p:nvSpPr>
        <p:spPr>
          <a:xfrm>
            <a:off x="381000" y="1295400"/>
            <a:ext cx="83820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АТФ және басқа фосфат қосылыстарының гидролизі есебінен МКП жасушадан тыс сұйықтықта салыстырмалы түрде шоғырланған</a:t>
            </a:r>
            <a:endParaRPr sz="222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органикалық сұйықтықтардың бейорганикалық фосфаттары (Pi) - бұл фосфаттың (PO43 -), моногидрогенді фосфаттың (HPO42 -) және дигидрогенфосфаттың (H2PO4-) тепе-теңдік қоспасы.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Компоненттер: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нуклеин қышқылдары, фосфолипидтер, АТФ, ГТП, цАМФ және креатинфосфат</a:t>
            </a:r>
            <a:endParaRPr sz="222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глюкоза сияқты ферменттер мен субстраттардың фосфорлануымен көптеген метаболизм жолдарын белсендіреді</a:t>
            </a:r>
            <a:endParaRPr sz="222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дене сұйықтықтарының рН-ын тұрақтандыруға көмектесетін буферлер</a:t>
            </a:r>
            <a:endParaRPr sz="222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61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552" name="Google Shape;552;p61"/>
          <p:cNvSpPr txBox="1"/>
          <p:nvPr>
            <p:ph idx="4294967295" type="title"/>
          </p:nvPr>
        </p:nvSpPr>
        <p:spPr>
          <a:xfrm>
            <a:off x="-1" y="2285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Фосфат - Гомеостаз</a:t>
            </a:r>
            <a:endParaRPr/>
          </a:p>
        </p:txBody>
      </p:sp>
      <p:sp>
        <p:nvSpPr>
          <p:cNvPr id="553" name="Google Shape;553;p61"/>
          <p:cNvSpPr txBox="1"/>
          <p:nvPr>
            <p:ph idx="4294967295" type="body"/>
          </p:nvPr>
        </p:nvSpPr>
        <p:spPr>
          <a:xfrm>
            <a:off x="381000" y="1447800"/>
            <a:ext cx="8305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бүйрек бақылауы</a:t>
            </a:r>
            <a:endParaRPr sz="22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220">
                <a:solidFill>
                  <a:schemeClr val="dk1"/>
                </a:solidFill>
              </a:rPr>
              <a:t>қалыпты жағдайда шумақтық сүзу кезінде фосфат үнемі жоғалады</a:t>
            </a:r>
            <a:endParaRPr sz="22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220">
                <a:solidFill>
                  <a:schemeClr val="dk1"/>
                </a:solidFill>
              </a:rPr>
              <a:t>егер плазмадағы концентрация төмендесе, бүйрек түтікшелері барлық сүзілген фосфатты қайта сіңіреді</a:t>
            </a:r>
            <a:endParaRPr sz="222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паратгормон</a:t>
            </a:r>
            <a:endParaRPr sz="22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220">
                <a:solidFill>
                  <a:schemeClr val="dk1"/>
                </a:solidFill>
              </a:rPr>
              <a:t>фосфаттың шығарылуын жоғарылатады, бұл ЭКФ-тегі бос кальций концентрациясын жоғарылатады</a:t>
            </a:r>
            <a:endParaRPr sz="22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220">
                <a:solidFill>
                  <a:schemeClr val="dk1"/>
                </a:solidFill>
              </a:rPr>
              <a:t>ЭKФ фосфат концентрациясын төмендету кальций фосфатының түзілуін азайтады және қан плазмасындағы кальций концентрациясын сақтауға көмектеседі</a:t>
            </a:r>
            <a:endParaRPr sz="2220"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2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220">
                <a:solidFill>
                  <a:schemeClr val="dk1"/>
                </a:solidFill>
              </a:rPr>
              <a:t>теңгерімсіздік соншалықты маңызды емес</a:t>
            </a:r>
            <a:endParaRPr sz="222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220">
                <a:solidFill>
                  <a:schemeClr val="dk1"/>
                </a:solidFill>
              </a:rPr>
              <a:t>организм фосфат концентрациясының үлкен ауытқуларына төзе алады</a:t>
            </a:r>
            <a:endParaRPr sz="222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/>
          <p:nvPr>
            <p:ph idx="4294967295" type="title"/>
          </p:nvPr>
        </p:nvSpPr>
        <p:spPr>
          <a:xfrm>
            <a:off x="-1" y="533399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/>
              <a:t>Су ағзада</a:t>
            </a:r>
            <a:endParaRPr/>
          </a:p>
        </p:txBody>
      </p:sp>
      <p:sp>
        <p:nvSpPr>
          <p:cNvPr id="58" name="Google Shape;58;p21"/>
          <p:cNvSpPr txBox="1"/>
          <p:nvPr>
            <p:ph idx="4294967295" type="body"/>
          </p:nvPr>
        </p:nvSpPr>
        <p:spPr>
          <a:xfrm>
            <a:off x="533400" y="1981200"/>
            <a:ext cx="83058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жаңа туған нәрестенің дене салмағының шамамен 75% судан тұрады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жастар орта есеппен 55% - 60%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әйелдер орташа алғанда сәл аз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семіздік пен қарт адамдар салмағы бойынша тек 45% құрайды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жалпы дене суы (TBW) 70 кг (150 фунт)  шамамен 40 литрді құрайды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9" name="Google Shape;59;p21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65" name="Google Shape;65;p22"/>
          <p:cNvSpPr txBox="1"/>
          <p:nvPr>
            <p:ph idx="4294967295" type="title"/>
          </p:nvPr>
        </p:nvSpPr>
        <p:spPr>
          <a:xfrm>
            <a:off x="-1" y="-1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/>
              <a:t>Сұйықтық резервуарлары</a:t>
            </a:r>
            <a:endParaRPr/>
          </a:p>
        </p:txBody>
      </p:sp>
      <p:sp>
        <p:nvSpPr>
          <p:cNvPr id="66" name="Google Shape;66;p22"/>
          <p:cNvSpPr txBox="1"/>
          <p:nvPr>
            <p:ph idx="4294967295" type="body"/>
          </p:nvPr>
        </p:nvSpPr>
        <p:spPr>
          <a:xfrm>
            <a:off x="304800" y="1484784"/>
            <a:ext cx="8534400" cy="51979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сұйықтықтың негізгі </a:t>
            </a:r>
            <a:r>
              <a:rPr lang="en-US">
                <a:solidFill>
                  <a:schemeClr val="dk1"/>
                </a:solidFill>
              </a:rPr>
              <a:t>резервуарлары</a:t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65% жасушаішілік сұйықтық (ICF)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35% жасушадан тыс сұйықтық (ECF)</a:t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-   25% тіндік (интерстициальды) сұйықтық</a:t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-    8% қан плазмасы және лимфа сұйықтығы</a:t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- 2% жасушалық сұйықтық - цереброспинальды, синовиальды, перитонеальды, плевра және перикардиалды сұйықтықтар,көздің шыны тәрізді және көз-жасы, асқазан-ішек, зәр шығару және репродуктивті жолдардың өт және сұйықтықтары</a:t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3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72" name="Google Shape;72;p23"/>
          <p:cNvSpPr txBox="1"/>
          <p:nvPr>
            <p:ph idx="4294967295" type="title"/>
          </p:nvPr>
        </p:nvSpPr>
        <p:spPr>
          <a:xfrm>
            <a:off x="-1" y="-1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en-US" sz="3240"/>
              <a:t>Судың сұйықтық резервуарлары арасындағы  қозғалысы</a:t>
            </a:r>
            <a:endParaRPr sz="3240"/>
          </a:p>
        </p:txBody>
      </p:sp>
      <p:sp>
        <p:nvSpPr>
          <p:cNvPr id="73" name="Google Shape;73;p23"/>
          <p:cNvSpPr txBox="1"/>
          <p:nvPr>
            <p:ph idx="4294967295" type="body"/>
          </p:nvPr>
        </p:nvSpPr>
        <p:spPr>
          <a:xfrm>
            <a:off x="381000" y="1219200"/>
            <a:ext cx="8382000" cy="56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Сұйықтық әрқашан резервуарлармен алмасады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Су осмостық жолмен қозғалады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су плазмалық мембраналар арқылы өте оңай өтетіндіктен, осмотикалық градиенттер ешқашан ұзаққа созылмайды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егер дисбаланс орын алса, жасуша ішілік және жасушадан тыс осмолярлық тең болатын осмос бірнеше секунд ішінде теңгеріледі.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егер тіндік  сұйықтықтың осмолярлығы жоғарыласа, су жасушадан кетеді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егер ол төмендесе , су жасуша ішіне кіреді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сұйықтықтың бір резервуарынан екіншісіне осмос әр қабаттағы еріген заттардың салыстырмалы концентрациясымен анықталады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Электролиттер - ең көп таралған бөлшектер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жасушадан тыс сұйықтықтағы натрий тұздары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жасушаішілік сұйықтықтағы калий тұздары</a:t>
            </a:r>
            <a:endParaRPr sz="2000">
              <a:solidFill>
                <a:srgbClr val="00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</a:rPr>
              <a:t>электролиттер судың таралуын және жалпы судың мөлшерін реттеуде үлкен рөл атқарады</a:t>
            </a:r>
            <a:endParaRPr sz="2000">
              <a:solidFill>
                <a:srgbClr val="000000"/>
              </a:solidFill>
            </a:endParaRPr>
          </a:p>
          <a:p>
            <a:pPr indent="-215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4"/>
          <p:cNvSpPr txBox="1"/>
          <p:nvPr>
            <p:ph idx="4294967295" type="sldNum"/>
          </p:nvPr>
        </p:nvSpPr>
        <p:spPr>
          <a:xfrm>
            <a:off x="8842092" y="6324600"/>
            <a:ext cx="301908" cy="288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1" lang="en-US" sz="1400">
                <a:solidFill>
                  <a:srgbClr val="000000"/>
                </a:solidFill>
              </a:rPr>
              <a:t>‹#›</a:t>
            </a:fld>
            <a:endParaRPr/>
          </a:p>
        </p:txBody>
      </p:sp>
      <p:sp>
        <p:nvSpPr>
          <p:cNvPr id="79" name="Google Shape;79;p24"/>
          <p:cNvSpPr txBox="1"/>
          <p:nvPr>
            <p:ph idx="4294967295" type="title"/>
          </p:nvPr>
        </p:nvSpPr>
        <p:spPr>
          <a:xfrm>
            <a:off x="-1" y="-1"/>
            <a:ext cx="9144002" cy="1143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en-US" sz="3240"/>
              <a:t>Судың сұйықтық резервуарлары арасындағы  қозғалысы</a:t>
            </a:r>
            <a:endParaRPr sz="3240"/>
          </a:p>
        </p:txBody>
      </p:sp>
      <p:sp>
        <p:nvSpPr>
          <p:cNvPr id="80" name="Google Shape;80;p24"/>
          <p:cNvSpPr txBox="1"/>
          <p:nvPr/>
        </p:nvSpPr>
        <p:spPr>
          <a:xfrm>
            <a:off x="3870007" y="6202362"/>
            <a:ext cx="1661161" cy="4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Figure 24.1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4"/>
          <p:cNvSpPr txBox="1"/>
          <p:nvPr/>
        </p:nvSpPr>
        <p:spPr>
          <a:xfrm>
            <a:off x="2196782" y="1233487"/>
            <a:ext cx="4718686" cy="2024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Copyright © The McGraw-Hill Companies, Inc. Permission required for reproduction or display.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l25693_24_01" id="82" name="Google Shape;8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9548" y="2529376"/>
            <a:ext cx="8686801" cy="4348163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4"/>
          <p:cNvSpPr/>
          <p:nvPr/>
        </p:nvSpPr>
        <p:spPr>
          <a:xfrm>
            <a:off x="4379912" y="5340350"/>
            <a:ext cx="198438" cy="566738"/>
          </a:xfrm>
          <a:custGeom>
            <a:rect b="b" l="l" r="r" t="t"/>
            <a:pathLst>
              <a:path extrusionOk="0" h="21600" w="21600">
                <a:moveTo>
                  <a:pt x="21600" y="21600"/>
                </a:moveTo>
                <a:lnTo>
                  <a:pt x="4666" y="21600"/>
                </a:lnTo>
                <a:lnTo>
                  <a:pt x="0" y="0"/>
                </a:lnTo>
              </a:path>
            </a:pathLst>
          </a:custGeom>
          <a:noFill/>
          <a:ln cap="flat" cmpd="sng" w="158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4"/>
          <p:cNvSpPr/>
          <p:nvPr/>
        </p:nvSpPr>
        <p:spPr>
          <a:xfrm>
            <a:off x="5251450" y="5230812"/>
            <a:ext cx="152400" cy="676276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</a:path>
            </a:pathLst>
          </a:custGeom>
          <a:noFill/>
          <a:ln cap="flat" cmpd="sng" w="158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4"/>
          <p:cNvSpPr txBox="1"/>
          <p:nvPr/>
        </p:nvSpPr>
        <p:spPr>
          <a:xfrm>
            <a:off x="879474" y="5357303"/>
            <a:ext cx="410025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АІЖ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4"/>
          <p:cNvSpPr txBox="1"/>
          <p:nvPr/>
        </p:nvSpPr>
        <p:spPr>
          <a:xfrm>
            <a:off x="2879725" y="5821362"/>
            <a:ext cx="78896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Қан айналымы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4"/>
          <p:cNvSpPr txBox="1"/>
          <p:nvPr/>
        </p:nvSpPr>
        <p:spPr>
          <a:xfrm>
            <a:off x="8077200" y="5821362"/>
            <a:ext cx="78896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Қан айналымы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4"/>
          <p:cNvSpPr/>
          <p:nvPr/>
        </p:nvSpPr>
        <p:spPr>
          <a:xfrm>
            <a:off x="4572000" y="2006600"/>
            <a:ext cx="798513" cy="633413"/>
          </a:xfrm>
          <a:custGeom>
            <a:rect b="b" l="l" r="r" t="t"/>
            <a:pathLst>
              <a:path extrusionOk="0" h="21600" w="21600">
                <a:moveTo>
                  <a:pt x="0" y="14562"/>
                </a:moveTo>
                <a:lnTo>
                  <a:pt x="8975" y="0"/>
                </a:lnTo>
                <a:lnTo>
                  <a:pt x="21600" y="21600"/>
                </a:lnTo>
              </a:path>
            </a:pathLst>
          </a:custGeom>
          <a:noFill/>
          <a:ln cap="flat" cmpd="sng" w="158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4"/>
          <p:cNvSpPr/>
          <p:nvPr/>
        </p:nvSpPr>
        <p:spPr>
          <a:xfrm>
            <a:off x="4370387" y="5330825"/>
            <a:ext cx="150813" cy="569913"/>
          </a:xfrm>
          <a:custGeom>
            <a:rect b="b" l="l" r="r" t="t"/>
            <a:pathLst>
              <a:path extrusionOk="0" h="21600" w="21600">
                <a:moveTo>
                  <a:pt x="21600" y="21600"/>
                </a:moveTo>
                <a:lnTo>
                  <a:pt x="6139" y="21600"/>
                </a:lnTo>
                <a:lnTo>
                  <a:pt x="0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4"/>
          <p:cNvSpPr/>
          <p:nvPr/>
        </p:nvSpPr>
        <p:spPr>
          <a:xfrm>
            <a:off x="5260975" y="5224462"/>
            <a:ext cx="133350" cy="676276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4"/>
          <p:cNvSpPr/>
          <p:nvPr/>
        </p:nvSpPr>
        <p:spPr>
          <a:xfrm>
            <a:off x="4565650" y="1997075"/>
            <a:ext cx="798513" cy="638175"/>
          </a:xfrm>
          <a:custGeom>
            <a:rect b="b" l="l" r="r" t="t"/>
            <a:pathLst>
              <a:path extrusionOk="0" h="21600" w="21600">
                <a:moveTo>
                  <a:pt x="0" y="14561"/>
                </a:moveTo>
                <a:lnTo>
                  <a:pt x="8975" y="0"/>
                </a:ln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4"/>
          <p:cNvSpPr txBox="1"/>
          <p:nvPr/>
        </p:nvSpPr>
        <p:spPr>
          <a:xfrm>
            <a:off x="4545012" y="5824537"/>
            <a:ext cx="71603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Тіндік сұйықтық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4"/>
          <p:cNvSpPr txBox="1"/>
          <p:nvPr/>
        </p:nvSpPr>
        <p:spPr>
          <a:xfrm>
            <a:off x="6703937" y="5747593"/>
            <a:ext cx="633413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Лимфа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4"/>
          <p:cNvSpPr txBox="1"/>
          <p:nvPr/>
        </p:nvSpPr>
        <p:spPr>
          <a:xfrm>
            <a:off x="4445793" y="1682556"/>
            <a:ext cx="118000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Жасушаішілік сұйықтық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25"/>
          <p:cNvGrpSpPr/>
          <p:nvPr/>
        </p:nvGrpSpPr>
        <p:grpSpPr>
          <a:xfrm>
            <a:off x="385128" y="900324"/>
            <a:ext cx="606640" cy="623327"/>
            <a:chOff x="-2" y="-2"/>
            <a:chExt cx="606639" cy="623325"/>
          </a:xfrm>
        </p:grpSpPr>
        <p:sp>
          <p:nvSpPr>
            <p:cNvPr id="100" name="Google Shape;100;p25"/>
            <p:cNvSpPr/>
            <p:nvPr/>
          </p:nvSpPr>
          <p:spPr>
            <a:xfrm>
              <a:off x="-2" y="-2"/>
              <a:ext cx="606639" cy="623325"/>
            </a:xfrm>
            <a:prstGeom prst="ellipse">
              <a:avLst/>
            </a:prstGeom>
            <a:solidFill>
              <a:srgbClr val="AA1A51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4F4F4"/>
                </a:buClr>
                <a:buSzPts val="1200"/>
                <a:buFont typeface="Trebuchet MS"/>
                <a:buNone/>
              </a:pPr>
              <a:r>
                <a:t/>
              </a:r>
              <a:endParaRPr b="0" i="0" sz="1200" u="none" cap="none" strike="noStrike">
                <a:solidFill>
                  <a:srgbClr val="F4F4F4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1" name="Google Shape;101;p25"/>
            <p:cNvSpPr/>
            <p:nvPr/>
          </p:nvSpPr>
          <p:spPr>
            <a:xfrm>
              <a:off x="102137" y="104934"/>
              <a:ext cx="402433" cy="413441"/>
            </a:xfrm>
            <a:prstGeom prst="ellipse">
              <a:avLst/>
            </a:prstGeom>
            <a:solidFill>
              <a:srgbClr val="C0504D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4F4F4"/>
                </a:buClr>
                <a:buSzPts val="1200"/>
                <a:buFont typeface="Trebuchet MS"/>
                <a:buNone/>
              </a:pPr>
              <a:r>
                <a:t/>
              </a:r>
              <a:endParaRPr b="0" i="0" sz="1200" u="none" cap="none" strike="noStrike">
                <a:solidFill>
                  <a:srgbClr val="F4F4F4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grpSp>
          <p:nvGrpSpPr>
            <p:cNvPr id="102" name="Google Shape;102;p25"/>
            <p:cNvGrpSpPr/>
            <p:nvPr/>
          </p:nvGrpSpPr>
          <p:grpSpPr>
            <a:xfrm>
              <a:off x="87945" y="90353"/>
              <a:ext cx="430836" cy="442641"/>
              <a:chOff x="-2" y="-2"/>
              <a:chExt cx="430835" cy="442640"/>
            </a:xfrm>
          </p:grpSpPr>
          <p:sp>
            <p:nvSpPr>
              <p:cNvPr id="103" name="Google Shape;103;p25"/>
              <p:cNvSpPr/>
              <p:nvPr/>
            </p:nvSpPr>
            <p:spPr>
              <a:xfrm>
                <a:off x="-2" y="-2"/>
                <a:ext cx="430832" cy="442636"/>
              </a:xfrm>
              <a:prstGeom prst="rect">
                <a:avLst/>
              </a:prstGeom>
              <a:solidFill>
                <a:srgbClr val="AA1A51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Trebuchet MS"/>
                  <a:buNone/>
                </a:pPr>
                <a:r>
                  <a:t/>
                </a:r>
                <a:endParaRPr b="0" i="0" sz="1200" u="none" cap="none" strike="noStrik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pic>
            <p:nvPicPr>
              <p:cNvPr descr="image3.png" id="104" name="Google Shape;104;p2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-2"/>
                <a:ext cx="430833" cy="44264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5" name="Google Shape;105;p25"/>
          <p:cNvSpPr txBox="1"/>
          <p:nvPr/>
        </p:nvSpPr>
        <p:spPr>
          <a:xfrm>
            <a:off x="514920" y="1893172"/>
            <a:ext cx="8749161" cy="139525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Осы бөлімшелердің қайсысында ісіну кезінде 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сұйықтық жиналады?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Bagdat</dc:creator>
</cp:coreProperties>
</file>